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2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751" r:id="rId1"/>
  </p:sldMasterIdLst>
  <p:notesMasterIdLst>
    <p:notesMasterId r:id="rId49"/>
  </p:notesMasterIdLst>
  <p:sldIdLst>
    <p:sldId id="256" r:id="rId2"/>
    <p:sldId id="257" r:id="rId3"/>
    <p:sldId id="265" r:id="rId4"/>
    <p:sldId id="269" r:id="rId5"/>
    <p:sldId id="283" r:id="rId6"/>
    <p:sldId id="270" r:id="rId7"/>
    <p:sldId id="259" r:id="rId8"/>
    <p:sldId id="287" r:id="rId9"/>
    <p:sldId id="258" r:id="rId10"/>
    <p:sldId id="260" r:id="rId11"/>
    <p:sldId id="286" r:id="rId12"/>
    <p:sldId id="261" r:id="rId13"/>
    <p:sldId id="292" r:id="rId14"/>
    <p:sldId id="289" r:id="rId15"/>
    <p:sldId id="290" r:id="rId16"/>
    <p:sldId id="291" r:id="rId17"/>
    <p:sldId id="279" r:id="rId18"/>
    <p:sldId id="293" r:id="rId19"/>
    <p:sldId id="271" r:id="rId20"/>
    <p:sldId id="294" r:id="rId21"/>
    <p:sldId id="301" r:id="rId22"/>
    <p:sldId id="300" r:id="rId23"/>
    <p:sldId id="295" r:id="rId24"/>
    <p:sldId id="320" r:id="rId25"/>
    <p:sldId id="262" r:id="rId26"/>
    <p:sldId id="263" r:id="rId27"/>
    <p:sldId id="297" r:id="rId28"/>
    <p:sldId id="317" r:id="rId29"/>
    <p:sldId id="318" r:id="rId30"/>
    <p:sldId id="296" r:id="rId31"/>
    <p:sldId id="305" r:id="rId32"/>
    <p:sldId id="307" r:id="rId33"/>
    <p:sldId id="309" r:id="rId34"/>
    <p:sldId id="308" r:id="rId35"/>
    <p:sldId id="315" r:id="rId36"/>
    <p:sldId id="314" r:id="rId37"/>
    <p:sldId id="316" r:id="rId38"/>
    <p:sldId id="306" r:id="rId39"/>
    <p:sldId id="304" r:id="rId40"/>
    <p:sldId id="313" r:id="rId41"/>
    <p:sldId id="311" r:id="rId42"/>
    <p:sldId id="312" r:id="rId43"/>
    <p:sldId id="298" r:id="rId44"/>
    <p:sldId id="276" r:id="rId45"/>
    <p:sldId id="288" r:id="rId46"/>
    <p:sldId id="285" r:id="rId47"/>
    <p:sldId id="278" r:id="rId4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Main + Sumário" id="{1454B5F7-F229-734C-AC29-E756E0A69180}">
          <p14:sldIdLst>
            <p14:sldId id="256"/>
            <p14:sldId id="257"/>
          </p14:sldIdLst>
        </p14:section>
        <p14:section name="Problemática" id="{A9817C77-598B-7741-8180-FE48ACE241B9}">
          <p14:sldIdLst>
            <p14:sldId id="265"/>
            <p14:sldId id="269"/>
          </p14:sldIdLst>
        </p14:section>
        <p14:section name="Motivação" id="{50EAA3CD-66B8-2743-B8B0-33BF91E7A011}">
          <p14:sldIdLst>
            <p14:sldId id="283"/>
            <p14:sldId id="270"/>
          </p14:sldIdLst>
        </p14:section>
        <p14:section name="Fundamentação Teórica" id="{83965299-30A4-194B-BE22-60779286D964}">
          <p14:sldIdLst>
            <p14:sldId id="259"/>
            <p14:sldId id="287"/>
            <p14:sldId id="258"/>
            <p14:sldId id="260"/>
            <p14:sldId id="286"/>
            <p14:sldId id="261"/>
            <p14:sldId id="292"/>
            <p14:sldId id="289"/>
            <p14:sldId id="290"/>
            <p14:sldId id="291"/>
          </p14:sldIdLst>
        </p14:section>
        <p14:section name="Objetivo" id="{C81CC01D-3C40-9140-8044-2EC8B84AB96B}">
          <p14:sldIdLst>
            <p14:sldId id="279"/>
          </p14:sldIdLst>
        </p14:section>
        <p14:section name="Tecnologia e Ferramenta" id="{D2779DD2-54A1-8A47-8ED9-C1A616843A43}">
          <p14:sldIdLst>
            <p14:sldId id="293"/>
          </p14:sldIdLst>
        </p14:section>
        <p14:section name="Materiais e Métodos" id="{55F861EC-FF1C-BB43-B244-863C2524DF06}">
          <p14:sldIdLst>
            <p14:sldId id="271"/>
            <p14:sldId id="294"/>
            <p14:sldId id="301"/>
            <p14:sldId id="300"/>
            <p14:sldId id="295"/>
            <p14:sldId id="320"/>
          </p14:sldIdLst>
        </p14:section>
        <p14:section name="Apresentação do Jogo" id="{1A48B49D-0677-974A-AD01-D30EADF66B79}">
          <p14:sldIdLst>
            <p14:sldId id="262"/>
            <p14:sldId id="263"/>
          </p14:sldIdLst>
        </p14:section>
        <p14:section name="Game Design" id="{FEAD3F94-A2FB-F347-8393-6F65AB6C8629}">
          <p14:sldIdLst>
            <p14:sldId id="297"/>
            <p14:sldId id="317"/>
            <p14:sldId id="318"/>
            <p14:sldId id="296"/>
            <p14:sldId id="305"/>
            <p14:sldId id="307"/>
            <p14:sldId id="309"/>
            <p14:sldId id="308"/>
            <p14:sldId id="315"/>
            <p14:sldId id="314"/>
            <p14:sldId id="316"/>
            <p14:sldId id="306"/>
            <p14:sldId id="304"/>
            <p14:sldId id="313"/>
            <p14:sldId id="311"/>
            <p14:sldId id="312"/>
            <p14:sldId id="298"/>
            <p14:sldId id="276"/>
            <p14:sldId id="288"/>
          </p14:sldIdLst>
        </p14:section>
        <p14:section name="Conclusao" id="{C1FE5FA3-C553-CE40-8582-9B3D0D2B890A}">
          <p14:sldIdLst>
            <p14:sldId id="285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800"/>
    <a:srgbClr val="FC9940"/>
    <a:srgbClr val="F7A23A"/>
    <a:srgbClr val="FFC625"/>
    <a:srgbClr val="E88623"/>
    <a:srgbClr val="3F584A"/>
    <a:srgbClr val="622F28"/>
    <a:srgbClr val="F7DF6B"/>
    <a:srgbClr val="31473A"/>
    <a:srgbClr val="406C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F0F5069-3FFC-4720-AD26-7A49462878B0}">
  <a:tblStyle styleId="{5F0F5069-3FFC-4720-AD26-7A49462878B0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92"/>
    <p:restoredTop sz="94712"/>
  </p:normalViewPr>
  <p:slideViewPr>
    <p:cSldViewPr snapToGrid="0" snapToObjects="1">
      <p:cViewPr>
        <p:scale>
          <a:sx n="130" d="100"/>
          <a:sy n="130" d="100"/>
        </p:scale>
        <p:origin x="2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870332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279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3547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4742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884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59886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6342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39642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88097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7932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4884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6199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4143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499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44554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6127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5384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7295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07935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85308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42566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89505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8143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15348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11148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9198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4759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8455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7451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84633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2476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4470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4523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524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7132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49066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96054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3240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87833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51352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1307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20697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7045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6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4265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305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8126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984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NondaTheme"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3044099" cy="5143500"/>
          </a:xfrm>
          <a:prstGeom prst="rect">
            <a:avLst/>
          </a:prstGeom>
          <a:solidFill>
            <a:srgbClr val="31473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3044100" y="0"/>
            <a:ext cx="6099900" cy="5143500"/>
          </a:xfrm>
          <a:prstGeom prst="rect">
            <a:avLst/>
          </a:prstGeom>
          <a:solidFill>
            <a:srgbClr val="FFC62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679325" y="2753850"/>
            <a:ext cx="49038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cxnSp>
        <p:nvCxnSpPr>
          <p:cNvPr id="13" name="Shape 13"/>
          <p:cNvCxnSpPr/>
          <p:nvPr/>
        </p:nvCxnSpPr>
        <p:spPr>
          <a:xfrm>
            <a:off x="3815840" y="4083900"/>
            <a:ext cx="6957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875742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(dark)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100" y="-5800"/>
            <a:ext cx="9144000" cy="5149500"/>
          </a:xfrm>
          <a:prstGeom prst="rect">
            <a:avLst/>
          </a:prstGeom>
          <a:solidFill>
            <a:schemeClr val="bg2">
              <a:lumMod val="75000"/>
              <a:alpha val="8615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b="1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lang="en" sz="1300" b="1" dirty="0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65543111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bright)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100" y="-5800"/>
            <a:ext cx="9144000" cy="5149500"/>
          </a:xfrm>
          <a:prstGeom prst="rect">
            <a:avLst/>
          </a:prstGeom>
          <a:solidFill>
            <a:srgbClr val="FFC625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622F2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rgbClr val="622F28"/>
                </a:solidFill>
              </a:defRPr>
            </a:lvl1pPr>
          </a:lstStyle>
          <a:p>
            <a:pPr algn="ctr"/>
            <a:fld id="{00000000-1234-1234-1234-123412341234}" type="slidenum">
              <a:rPr lang="en" smtClean="0"/>
              <a:pPr algn="ct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25688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white)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FFC62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406C3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noFill/>
        </p:spPr>
        <p:txBody>
          <a:bodyPr lIns="91425" tIns="91425" rIns="91425" bIns="91425" anchor="ctr" anchorCtr="0">
            <a:noAutofit/>
          </a:bodyPr>
          <a:lstStyle>
            <a:lvl1pPr>
              <a:defRPr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algn="ctr"/>
            <a:fld id="{00000000-1234-1234-1234-123412341234}" type="slidenum">
              <a:rPr lang="en" smtClean="0">
                <a:solidFill>
                  <a:srgbClr val="FFFFFF"/>
                </a:solidFill>
              </a:rPr>
              <a:pPr algn="ctr"/>
              <a:t>‹#›</a:t>
            </a:fld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716" y="1985616"/>
            <a:ext cx="4291781" cy="1062383"/>
          </a:xfrm>
        </p:spPr>
        <p:txBody>
          <a:bodyPr/>
          <a:lstStyle>
            <a:lvl1pPr>
              <a:defRPr sz="2800">
                <a:solidFill>
                  <a:srgbClr val="406C3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3849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72462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F7A23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5020500" y="2251075"/>
            <a:ext cx="36750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>
                <a:solidFill>
                  <a:srgbClr val="31473A"/>
                </a:solidFill>
              </a:defRPr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5020500" y="3602050"/>
            <a:ext cx="3675000" cy="573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7A23A"/>
                </a:solidFill>
              </a:defRPr>
            </a:lvl1pPr>
            <a:lvl2pPr lvl="1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2pPr>
            <a:lvl3pPr lvl="2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3pPr>
            <a:lvl4pPr lvl="3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4pPr>
            <a:lvl5pPr lvl="4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5pPr>
            <a:lvl6pPr lvl="5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6pPr>
            <a:lvl7pPr lvl="6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7pPr>
            <a:lvl8pPr lvl="7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8pPr>
            <a:lvl9pPr lvl="8" rtl="0">
              <a:spcBef>
                <a:spcPts val="0"/>
              </a:spcBef>
              <a:buClr>
                <a:srgbClr val="FFA800"/>
              </a:buClr>
              <a:buSzPct val="100000"/>
              <a:buNone/>
              <a:defRPr sz="1400">
                <a:solidFill>
                  <a:srgbClr val="FFA800"/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algn="ctr"/>
            <a:fld id="{00000000-1234-1234-1234-123412341234}" type="slidenum">
              <a:rPr lang="en" smtClean="0">
                <a:solidFill>
                  <a:srgbClr val="FFFFFF"/>
                </a:solidFill>
              </a:rPr>
              <a:pPr algn="ctr"/>
              <a:t>‹#›</a:t>
            </a:fld>
            <a:endParaRPr lang="en" dirty="0">
              <a:solidFill>
                <a:srgbClr val="FFFFFF"/>
              </a:solidFill>
            </a:endParaRPr>
          </a:p>
        </p:txBody>
      </p:sp>
      <p:cxnSp>
        <p:nvCxnSpPr>
          <p:cNvPr id="22" name="Shape 22"/>
          <p:cNvCxnSpPr/>
          <p:nvPr/>
        </p:nvCxnSpPr>
        <p:spPr>
          <a:xfrm>
            <a:off x="5136765" y="3486150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F7A23A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890697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 userDrawn="1"/>
        </p:nvSpPr>
        <p:spPr>
          <a:xfrm>
            <a:off x="0" y="-5925"/>
            <a:ext cx="9144000" cy="5149500"/>
          </a:xfrm>
          <a:prstGeom prst="rect">
            <a:avLst/>
          </a:prstGeom>
          <a:solidFill>
            <a:srgbClr val="406C3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F7A23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28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F7A23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1616475" y="1393325"/>
            <a:ext cx="5911200" cy="300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defRPr sz="30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defRPr sz="30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defRPr sz="30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defRPr sz="30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defRPr sz="30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defRPr sz="30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defRPr sz="30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defRPr sz="3000" b="1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defRPr sz="3000" b="1"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265275" y="4607475"/>
            <a:ext cx="86169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algn="ctr"/>
            <a:fld id="{00000000-1234-1234-1234-123412341234}" type="slidenum">
              <a:rPr lang="en" smtClean="0">
                <a:solidFill>
                  <a:srgbClr val="FFFFFF"/>
                </a:solidFill>
              </a:rPr>
              <a:pPr algn="ctr"/>
              <a:t>‹#›</a:t>
            </a:fld>
            <a:endParaRPr lang="e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139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alf - Text righ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994225" y="693649"/>
            <a:ext cx="3692400" cy="768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>
                <a:solidFill>
                  <a:srgbClr val="72462A"/>
                </a:solidFill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994225" y="1585101"/>
            <a:ext cx="3692400" cy="334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FFC200"/>
              </a:buClr>
              <a:defRPr>
                <a:solidFill>
                  <a:srgbClr val="72462A"/>
                </a:solidFill>
              </a:defRPr>
            </a:lvl1pPr>
            <a:lvl2pPr lvl="1">
              <a:spcBef>
                <a:spcPts val="0"/>
              </a:spcBef>
              <a:buClr>
                <a:srgbClr val="FFC200"/>
              </a:buClr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6" name="Shape 36"/>
          <p:cNvCxnSpPr/>
          <p:nvPr/>
        </p:nvCxnSpPr>
        <p:spPr>
          <a:xfrm>
            <a:off x="5102786" y="1519975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622F28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7" name="Shape 37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72462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algn="ctr"/>
            <a:fld id="{00000000-1234-1234-1234-123412341234}" type="slidenum">
              <a:rPr lang="en" smtClean="0">
                <a:solidFill>
                  <a:srgbClr val="FFFFFF"/>
                </a:solidFill>
              </a:rPr>
              <a:pPr algn="ctr"/>
              <a:t>‹#›</a:t>
            </a:fld>
            <a:endParaRPr lang="e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75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hird - 2 columns righ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3044099" cy="5143500"/>
          </a:xfrm>
          <a:prstGeom prst="rect">
            <a:avLst/>
          </a:prstGeom>
          <a:solidFill>
            <a:srgbClr val="FFC625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3043975" y="0"/>
            <a:ext cx="6099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72462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468200" y="796375"/>
            <a:ext cx="5218800" cy="669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>
                <a:solidFill>
                  <a:srgbClr val="72462A"/>
                </a:solidFill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467824" y="1614875"/>
            <a:ext cx="2532900" cy="315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>
                <a:solidFill>
                  <a:srgbClr val="31473A"/>
                </a:solidFill>
              </a:defRPr>
            </a:lvl1pPr>
            <a:lvl2pPr lvl="1">
              <a:spcBef>
                <a:spcPts val="0"/>
              </a:spcBef>
              <a:buSzPct val="100000"/>
              <a:defRPr sz="1400"/>
            </a:lvl2pPr>
            <a:lvl3pPr lvl="2">
              <a:spcBef>
                <a:spcPts val="0"/>
              </a:spcBef>
              <a:buSzPct val="100000"/>
              <a:defRPr sz="1400"/>
            </a:lvl3pPr>
            <a:lvl4pPr lvl="3">
              <a:spcBef>
                <a:spcPts val="0"/>
              </a:spcBef>
              <a:buSzPct val="100000"/>
              <a:defRPr sz="1400"/>
            </a:lvl4pPr>
            <a:lvl5pPr lvl="4">
              <a:spcBef>
                <a:spcPts val="0"/>
              </a:spcBef>
              <a:buSzPct val="100000"/>
              <a:defRPr sz="1400"/>
            </a:lvl5pPr>
            <a:lvl6pPr lvl="5">
              <a:spcBef>
                <a:spcPts val="0"/>
              </a:spcBef>
              <a:buSzPct val="100000"/>
              <a:defRPr sz="1400"/>
            </a:lvl6pPr>
            <a:lvl7pPr lvl="6">
              <a:spcBef>
                <a:spcPts val="0"/>
              </a:spcBef>
              <a:buSzPct val="100000"/>
              <a:defRPr sz="1400"/>
            </a:lvl7pPr>
            <a:lvl8pPr lvl="7">
              <a:spcBef>
                <a:spcPts val="0"/>
              </a:spcBef>
              <a:buSzPct val="100000"/>
              <a:defRPr sz="1400"/>
            </a:lvl8pPr>
            <a:lvl9pPr lvl="8">
              <a:spcBef>
                <a:spcPts val="0"/>
              </a:spcBef>
              <a:buSzPct val="100000"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6153578" y="1614875"/>
            <a:ext cx="2532899" cy="315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>
                <a:solidFill>
                  <a:srgbClr val="31473A"/>
                </a:solidFill>
              </a:defRPr>
            </a:lvl1pPr>
            <a:lvl2pPr lvl="1">
              <a:spcBef>
                <a:spcPts val="0"/>
              </a:spcBef>
              <a:buSzPct val="100000"/>
              <a:defRPr sz="1400"/>
            </a:lvl2pPr>
            <a:lvl3pPr lvl="2">
              <a:spcBef>
                <a:spcPts val="0"/>
              </a:spcBef>
              <a:buSzPct val="100000"/>
              <a:defRPr sz="1400"/>
            </a:lvl3pPr>
            <a:lvl4pPr lvl="3">
              <a:spcBef>
                <a:spcPts val="0"/>
              </a:spcBef>
              <a:buSzPct val="100000"/>
              <a:defRPr sz="1400"/>
            </a:lvl4pPr>
            <a:lvl5pPr lvl="4">
              <a:spcBef>
                <a:spcPts val="0"/>
              </a:spcBef>
              <a:buSzPct val="100000"/>
              <a:defRPr sz="1400"/>
            </a:lvl5pPr>
            <a:lvl6pPr lvl="5">
              <a:spcBef>
                <a:spcPts val="0"/>
              </a:spcBef>
              <a:buSzPct val="100000"/>
              <a:defRPr sz="1400"/>
            </a:lvl6pPr>
            <a:lvl7pPr lvl="6">
              <a:spcBef>
                <a:spcPts val="0"/>
              </a:spcBef>
              <a:buSzPct val="100000"/>
              <a:defRPr sz="1400"/>
            </a:lvl7pPr>
            <a:lvl8pPr lvl="7">
              <a:spcBef>
                <a:spcPts val="0"/>
              </a:spcBef>
              <a:buSzPct val="100000"/>
              <a:defRPr sz="1400"/>
            </a:lvl8pPr>
            <a:lvl9pPr lvl="8">
              <a:spcBef>
                <a:spcPts val="0"/>
              </a:spcBef>
              <a:buSzPct val="100000"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algn="ctr"/>
            <a:fld id="{00000000-1234-1234-1234-123412341234}" type="slidenum">
              <a:rPr lang="en" smtClean="0">
                <a:solidFill>
                  <a:srgbClr val="FFFFFF"/>
                </a:solidFill>
              </a:rPr>
              <a:pPr algn="ctr"/>
              <a:t>‹#›</a:t>
            </a:fld>
            <a:endParaRPr lang="en" dirty="0">
              <a:solidFill>
                <a:srgbClr val="FFFFFF"/>
              </a:solidFill>
            </a:endParaRPr>
          </a:p>
        </p:txBody>
      </p:sp>
      <p:cxnSp>
        <p:nvCxnSpPr>
          <p:cNvPr id="55" name="Shape 55"/>
          <p:cNvCxnSpPr/>
          <p:nvPr/>
        </p:nvCxnSpPr>
        <p:spPr>
          <a:xfrm>
            <a:off x="3578786" y="1519975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31473A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462764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ird - 2 columns lef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 flipH="1">
            <a:off x="6099775" y="0"/>
            <a:ext cx="3044100" cy="5143500"/>
          </a:xfrm>
          <a:prstGeom prst="rect">
            <a:avLst/>
          </a:prstGeom>
          <a:solidFill>
            <a:srgbClr val="31473A">
              <a:alpha val="86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58"/>
          <p:cNvSpPr/>
          <p:nvPr/>
        </p:nvSpPr>
        <p:spPr>
          <a:xfrm flipH="1">
            <a:off x="0" y="0"/>
            <a:ext cx="6099900" cy="5143500"/>
          </a:xfrm>
          <a:prstGeom prst="rect">
            <a:avLst/>
          </a:prstGeom>
          <a:solidFill>
            <a:srgbClr val="FFC62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34705" y="796375"/>
            <a:ext cx="5218800" cy="669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>
                <a:solidFill>
                  <a:srgbClr val="31473A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434330" y="1614875"/>
            <a:ext cx="2532900" cy="315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3120084" y="1614875"/>
            <a:ext cx="2532900" cy="315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rgbClr val="31473A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algn="ctr"/>
            <a:fld id="{00000000-1234-1234-1234-123412341234}" type="slidenum">
              <a:rPr lang="en" smtClean="0"/>
              <a:pPr algn="ctr"/>
              <a:t>‹#›</a:t>
            </a:fld>
            <a:endParaRPr lang="en" dirty="0"/>
          </a:p>
        </p:txBody>
      </p:sp>
      <p:cxnSp>
        <p:nvCxnSpPr>
          <p:cNvPr id="64" name="Shape 64"/>
          <p:cNvCxnSpPr/>
          <p:nvPr/>
        </p:nvCxnSpPr>
        <p:spPr>
          <a:xfrm>
            <a:off x="545292" y="1519975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31473A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84580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(white)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>
            <a:off x="0" y="0"/>
            <a:ext cx="3044099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3043975" y="0"/>
            <a:ext cx="6099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8" name="Shape 68"/>
          <p:cNvCxnSpPr/>
          <p:nvPr/>
        </p:nvCxnSpPr>
        <p:spPr>
          <a:xfrm>
            <a:off x="534891" y="1796050"/>
            <a:ext cx="452399" cy="0"/>
          </a:xfrm>
          <a:prstGeom prst="straightConnector1">
            <a:avLst/>
          </a:prstGeom>
          <a:noFill/>
          <a:ln w="28575" cap="flat" cmpd="sng">
            <a:solidFill>
              <a:srgbClr val="31473A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9" name="Shape 69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31473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31473A"/>
              </a:solidFill>
            </a:endParaRPr>
          </a:p>
        </p:txBody>
      </p:sp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>
                <a:solidFill>
                  <a:srgbClr val="31473A"/>
                </a:solidFill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rgbClr val="F7DF6B"/>
                </a:solidFill>
              </a:defRPr>
            </a:lvl1pPr>
          </a:lstStyle>
          <a:p>
            <a:pPr algn="r"/>
            <a:fld id="{00000000-1234-1234-1234-123412341234}" type="slidenum">
              <a:rPr lang="en" sz="1300" b="1" smtClean="0">
                <a:latin typeface="Open Sans"/>
                <a:ea typeface="Open Sans"/>
                <a:cs typeface="Open Sans"/>
                <a:sym typeface="Open Sans"/>
              </a:rPr>
              <a:pPr algn="r"/>
              <a:t>‹#›</a:t>
            </a:fld>
            <a:endParaRPr lang="en" sz="13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33750" y="766763"/>
            <a:ext cx="5456238" cy="3903662"/>
          </a:xfrm>
        </p:spPr>
        <p:txBody>
          <a:bodyPr/>
          <a:lstStyle>
            <a:lvl5pPr marL="3429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07917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0" y="0"/>
            <a:ext cx="3044099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3043975" y="0"/>
            <a:ext cx="6099900" cy="5143500"/>
          </a:xfrm>
          <a:prstGeom prst="rect">
            <a:avLst/>
          </a:prstGeom>
          <a:solidFill>
            <a:srgbClr val="406C3E">
              <a:alpha val="86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5" name="Shape 75"/>
          <p:cNvCxnSpPr/>
          <p:nvPr/>
        </p:nvCxnSpPr>
        <p:spPr>
          <a:xfrm>
            <a:off x="534891" y="1796050"/>
            <a:ext cx="452399" cy="0"/>
          </a:xfrm>
          <a:prstGeom prst="straightConnector1">
            <a:avLst/>
          </a:prstGeom>
          <a:noFill/>
          <a:ln w="28575" cap="flat" cmpd="sng">
            <a:solidFill>
              <a:srgbClr val="F7DF6B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6" name="Shape 76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FFC62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>
                <a:solidFill>
                  <a:srgbClr val="31473A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algn="ctr"/>
            <a:fld id="{00000000-1234-1234-1234-123412341234}" type="slidenum">
              <a:rPr lang="en" smtClean="0">
                <a:solidFill>
                  <a:srgbClr val="FFFFFF"/>
                </a:solidFill>
              </a:rPr>
              <a:pPr algn="ctr"/>
              <a:t>‹#›</a:t>
            </a:fld>
            <a:endParaRPr lang="e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377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>
            <a:off x="100" y="-5800"/>
            <a:ext cx="9144000" cy="5149500"/>
          </a:xfrm>
          <a:prstGeom prst="rect">
            <a:avLst/>
          </a:prstGeom>
          <a:solidFill>
            <a:srgbClr val="F7DF6B">
              <a:alpha val="858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" name="Shape 81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406C3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457200" y="4101509"/>
            <a:ext cx="8229600" cy="519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360"/>
              </a:spcBef>
              <a:buClr>
                <a:srgbClr val="294667"/>
              </a:buClr>
              <a:buSzPct val="100000"/>
              <a:buNone/>
              <a:defRPr sz="1200" b="1">
                <a:solidFill>
                  <a:srgbClr val="31473A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rgbClr val="31473A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algn="ctr"/>
            <a:fld id="{00000000-1234-1234-1234-123412341234}" type="slidenum">
              <a:rPr lang="en" smtClean="0"/>
              <a:pPr algn="ct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44527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15627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48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48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360"/>
              </a:spcBef>
              <a:buClr>
                <a:srgbClr val="FFA800"/>
              </a:buClr>
              <a:buSzPct val="1000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algn="r"/>
            <a:fld id="{00000000-1234-1234-1234-123412341234}" type="slidenum">
              <a:rPr lang="en" sz="1300" b="1" smtClean="0">
                <a:solidFill>
                  <a:srgbClr val="021028"/>
                </a:solidFill>
                <a:sym typeface="Open Sans"/>
              </a:rPr>
              <a:pPr algn="r"/>
              <a:t>‹#›</a:t>
            </a:fld>
            <a:endParaRPr lang="en" sz="1300" b="1" dirty="0">
              <a:solidFill>
                <a:srgbClr val="021028"/>
              </a:solidFill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0139902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7.jpg"/><Relationship Id="rId5" Type="http://schemas.openxmlformats.org/officeDocument/2006/relationships/image" Target="../media/image8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slidescarnival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2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4" Type="http://schemas.openxmlformats.org/officeDocument/2006/relationships/image" Target="../media/image24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jpg"/><Relationship Id="rId5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2.jpg"/><Relationship Id="rId5" Type="http://schemas.openxmlformats.org/officeDocument/2006/relationships/image" Target="../media/image33.jpg"/><Relationship Id="rId6" Type="http://schemas.openxmlformats.org/officeDocument/2006/relationships/image" Target="../media/image34.jpg"/><Relationship Id="rId7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6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6.gif"/><Relationship Id="rId5" Type="http://schemas.openxmlformats.org/officeDocument/2006/relationships/image" Target="../media/image37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8.gif"/><Relationship Id="rId5" Type="http://schemas.openxmlformats.org/officeDocument/2006/relationships/image" Target="../media/image39.gif"/><Relationship Id="rId6" Type="http://schemas.openxmlformats.org/officeDocument/2006/relationships/image" Target="../media/image40.gif"/><Relationship Id="rId7" Type="http://schemas.openxmlformats.org/officeDocument/2006/relationships/image" Target="../media/image41.gif"/><Relationship Id="rId8" Type="http://schemas.openxmlformats.org/officeDocument/2006/relationships/image" Target="../media/image42.gif"/><Relationship Id="rId9" Type="http://schemas.openxmlformats.org/officeDocument/2006/relationships/image" Target="../media/image43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46.gif"/><Relationship Id="rId5" Type="http://schemas.openxmlformats.org/officeDocument/2006/relationships/image" Target="../media/image47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Relationship Id="rId11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hyperlink" Target="https://www.youtube.com/watch?v=0RlXR92kc-w" TargetMode="External"/><Relationship Id="rId5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4" Type="http://schemas.openxmlformats.org/officeDocument/2006/relationships/image" Target="../media/image69.gif"/><Relationship Id="rId5" Type="http://schemas.openxmlformats.org/officeDocument/2006/relationships/image" Target="../media/image70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ctrTitle"/>
          </p:nvPr>
        </p:nvSpPr>
        <p:spPr>
          <a:xfrm>
            <a:off x="3753016" y="1040392"/>
            <a:ext cx="4903800" cy="262217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3200" dirty="0"/>
              <a:t>Nonda: </a:t>
            </a:r>
            <a:r>
              <a:rPr lang="pt-BR" sz="3200" i="1" dirty="0"/>
              <a:t>Serious Game </a:t>
            </a:r>
            <a:r>
              <a:rPr lang="pt-BR" sz="3200" dirty="0"/>
              <a:t>na Educação de Resíduos Sólidos Urbanos através da Vermitecnologia</a:t>
            </a:r>
            <a:endParaRPr lang="en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546" y="2642540"/>
            <a:ext cx="1245470" cy="1245470"/>
          </a:xfrm>
          <a:prstGeom prst="rect">
            <a:avLst/>
          </a:prstGeom>
          <a:effectLst>
            <a:outerShdw blurRad="330200" dist="50800" dir="5400000" sx="56000" sy="56000" algn="ctr" rotWithShape="0">
              <a:srgbClr val="000000">
                <a:alpha val="1000"/>
              </a:srgbClr>
            </a:outerShdw>
            <a:reflection blurRad="101600" stA="3000" endPos="65000" dir="5400000" sy="-100000" algn="bl" rotWithShape="0"/>
          </a:effectLst>
        </p:spPr>
      </p:pic>
      <p:sp>
        <p:nvSpPr>
          <p:cNvPr id="2" name="TextBox 1"/>
          <p:cNvSpPr txBox="1"/>
          <p:nvPr/>
        </p:nvSpPr>
        <p:spPr>
          <a:xfrm>
            <a:off x="3753016" y="230587"/>
            <a:ext cx="5109091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dirty="0">
                <a:solidFill>
                  <a:srgbClr val="622F28"/>
                </a:solidFill>
                <a:latin typeface="Merriweather" charset="0"/>
                <a:ea typeface="Merriweather" charset="0"/>
                <a:cs typeface="Merriweather" charset="0"/>
              </a:rPr>
              <a:t>UNIVERSIDADE TECNOLÓGICA FEDERAL DO PARANÁ CÂMPUS CORNÉLIO PROCÓPIO</a:t>
            </a:r>
            <a:br>
              <a:rPr lang="en-US" sz="900" dirty="0">
                <a:solidFill>
                  <a:srgbClr val="622F28"/>
                </a:solidFill>
                <a:latin typeface="Merriweather" charset="0"/>
                <a:ea typeface="Merriweather" charset="0"/>
                <a:cs typeface="Merriweather" charset="0"/>
              </a:rPr>
            </a:br>
            <a:r>
              <a:rPr lang="en-US" sz="900" dirty="0">
                <a:solidFill>
                  <a:srgbClr val="622F28"/>
                </a:solidFill>
                <a:latin typeface="Merriweather" charset="0"/>
                <a:ea typeface="Merriweather" charset="0"/>
                <a:cs typeface="Merriweather" charset="0"/>
              </a:rPr>
              <a:t>DIRETORIA DE GRADUAÇÃO E EDUCAÇÃO PROFISSIONAL TECNOLOGIA EM </a:t>
            </a:r>
            <a:br>
              <a:rPr lang="en-US" sz="900" dirty="0">
                <a:solidFill>
                  <a:srgbClr val="622F28"/>
                </a:solidFill>
                <a:latin typeface="Merriweather" charset="0"/>
                <a:ea typeface="Merriweather" charset="0"/>
                <a:cs typeface="Merriweather" charset="0"/>
              </a:rPr>
            </a:br>
            <a:r>
              <a:rPr lang="en-US" sz="900" dirty="0">
                <a:solidFill>
                  <a:srgbClr val="622F28"/>
                </a:solidFill>
                <a:latin typeface="Merriweather" charset="0"/>
                <a:ea typeface="Merriweather" charset="0"/>
                <a:cs typeface="Merriweather" charset="0"/>
              </a:rPr>
              <a:t>ANÁLISE E DESENVOLVIMENTO DE SISTEMAS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53016" y="3708178"/>
            <a:ext cx="3438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622F28"/>
                </a:solidFill>
                <a:latin typeface="Merriweather" charset="0"/>
                <a:ea typeface="Merriweather" charset="0"/>
                <a:cs typeface="Merriweather" charset="0"/>
              </a:rPr>
              <a:t>Trabalho</a:t>
            </a:r>
            <a:r>
              <a:rPr lang="en-US" sz="1600" dirty="0">
                <a:solidFill>
                  <a:srgbClr val="622F28"/>
                </a:solidFill>
                <a:latin typeface="Merriweather" charset="0"/>
                <a:ea typeface="Merriweather" charset="0"/>
                <a:cs typeface="Merriweather" charset="0"/>
              </a:rPr>
              <a:t> de </a:t>
            </a:r>
            <a:r>
              <a:rPr lang="en-US" sz="1600" dirty="0" err="1">
                <a:solidFill>
                  <a:srgbClr val="622F28"/>
                </a:solidFill>
                <a:latin typeface="Merriweather" charset="0"/>
                <a:ea typeface="Merriweather" charset="0"/>
                <a:cs typeface="Merriweather" charset="0"/>
              </a:rPr>
              <a:t>Conclusão</a:t>
            </a:r>
            <a:r>
              <a:rPr lang="en-US" sz="1600" dirty="0">
                <a:solidFill>
                  <a:srgbClr val="622F28"/>
                </a:solidFill>
                <a:latin typeface="Merriweather" charset="0"/>
                <a:ea typeface="Merriweather" charset="0"/>
                <a:cs typeface="Merriweather" charset="0"/>
              </a:rPr>
              <a:t> de </a:t>
            </a:r>
            <a:r>
              <a:rPr lang="en-US" sz="1600" dirty="0" err="1">
                <a:solidFill>
                  <a:srgbClr val="622F28"/>
                </a:solidFill>
                <a:latin typeface="Merriweather" charset="0"/>
                <a:ea typeface="Merriweather" charset="0"/>
                <a:cs typeface="Merriweather" charset="0"/>
              </a:rPr>
              <a:t>Curso</a:t>
            </a:r>
            <a:endParaRPr lang="en-US" sz="1600" dirty="0">
              <a:solidFill>
                <a:srgbClr val="622F28"/>
              </a:solidFill>
              <a:latin typeface="Merriweather" charset="0"/>
              <a:ea typeface="Merriweather" charset="0"/>
              <a:cs typeface="Merriweather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53016" y="4208208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622F28"/>
                </a:solidFill>
                <a:latin typeface="Merriweather" charset="0"/>
                <a:ea typeface="Merriweather" charset="0"/>
                <a:cs typeface="Merriweather" charset="0"/>
              </a:rPr>
              <a:t>Aluno</a:t>
            </a:r>
            <a:r>
              <a:rPr lang="en-US" sz="1200" dirty="0">
                <a:solidFill>
                  <a:srgbClr val="622F28"/>
                </a:solidFill>
                <a:latin typeface="Merriweather" charset="0"/>
                <a:ea typeface="Merriweather" charset="0"/>
                <a:cs typeface="Merriweather" charset="0"/>
              </a:rPr>
              <a:t>: Elias de Moraes Fernandes</a:t>
            </a:r>
          </a:p>
          <a:p>
            <a:r>
              <a:rPr lang="en-US" sz="1200" dirty="0" err="1">
                <a:solidFill>
                  <a:srgbClr val="622F28"/>
                </a:solidFill>
                <a:latin typeface="Merriweather" charset="0"/>
                <a:ea typeface="Merriweather" charset="0"/>
                <a:cs typeface="Merriweather" charset="0"/>
              </a:rPr>
              <a:t>Orientador</a:t>
            </a:r>
            <a:r>
              <a:rPr lang="en-US" sz="1200" dirty="0">
                <a:solidFill>
                  <a:srgbClr val="622F28"/>
                </a:solidFill>
                <a:latin typeface="Merriweather" charset="0"/>
                <a:ea typeface="Merriweather" charset="0"/>
                <a:cs typeface="Merriweather" charset="0"/>
              </a:rPr>
              <a:t>: Prof. Dr. Paulo Augusto </a:t>
            </a:r>
            <a:r>
              <a:rPr lang="en-US" sz="1200" dirty="0" err="1">
                <a:solidFill>
                  <a:srgbClr val="622F28"/>
                </a:solidFill>
                <a:latin typeface="Merriweather" charset="0"/>
                <a:ea typeface="Merriweather" charset="0"/>
                <a:cs typeface="Merriweather" charset="0"/>
              </a:rPr>
              <a:t>Nardi</a:t>
            </a:r>
            <a:endParaRPr lang="en-US" sz="1200" dirty="0">
              <a:solidFill>
                <a:srgbClr val="622F28"/>
              </a:solidFill>
              <a:latin typeface="Merriweather" charset="0"/>
              <a:ea typeface="Merriweather" charset="0"/>
              <a:cs typeface="Merriweather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479"/>
    </mc:Choice>
    <mc:Fallback xmlns="">
      <p:transition spd="slow" advTm="31479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1618125" y="395300"/>
            <a:ext cx="5911200" cy="69809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2400" dirty="0">
                <a:latin typeface="Merriweather" charset="0"/>
                <a:ea typeface="Merriweather" charset="0"/>
                <a:cs typeface="Merriweather" charset="0"/>
              </a:rPr>
              <a:t>Vermicompostagem</a:t>
            </a:r>
            <a:endParaRPr lang="en" sz="2400" dirty="0">
              <a:latin typeface="Merriweather" charset="0"/>
              <a:ea typeface="Merriweather" charset="0"/>
              <a:cs typeface="Merriweather" charset="0"/>
            </a:endParaRP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265275" y="4607475"/>
            <a:ext cx="8616900" cy="32831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31473A"/>
                </a:solidFill>
              </a:rPr>
              <a:pPr lvl="0" algn="ctr">
                <a:spcBef>
                  <a:spcPts val="0"/>
                </a:spcBef>
                <a:buNone/>
              </a:pPr>
              <a:t>10</a:t>
            </a:fld>
            <a:endParaRPr lang="en" dirty="0">
              <a:solidFill>
                <a:srgbClr val="31473A"/>
              </a:solidFill>
            </a:endParaRPr>
          </a:p>
        </p:txBody>
      </p:sp>
      <p:sp>
        <p:nvSpPr>
          <p:cNvPr id="4" name="Shape 127"/>
          <p:cNvSpPr txBox="1">
            <a:spLocks/>
          </p:cNvSpPr>
          <p:nvPr/>
        </p:nvSpPr>
        <p:spPr>
          <a:xfrm>
            <a:off x="1048861" y="1547658"/>
            <a:ext cx="7049728" cy="26055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dirty="0">
                <a:solidFill>
                  <a:srgbClr val="FFFFFF"/>
                </a:solidFill>
              </a:rPr>
              <a:t>Processo bioxidativo que usa determinadas espécies de minhocas </a:t>
            </a:r>
            <a:r>
              <a:rPr lang="pt-BR" sz="1600" i="1" dirty="0">
                <a:solidFill>
                  <a:srgbClr val="FFFFFF"/>
                </a:solidFill>
              </a:rPr>
              <a:t>(californianas)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68750"/>
            </a:pPr>
            <a:r>
              <a:rPr lang="pt-BR" sz="1600" dirty="0">
                <a:solidFill>
                  <a:srgbClr val="FFFFFF"/>
                </a:solidFill>
              </a:rPr>
              <a:t>Interação para degradação da matéria orgânica</a:t>
            </a:r>
          </a:p>
          <a:p>
            <a:pPr marL="285750" lvl="2" indent="-28575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68750"/>
            </a:pPr>
            <a:r>
              <a:rPr lang="pt-BR" sz="1600" dirty="0">
                <a:solidFill>
                  <a:srgbClr val="FFFFFF"/>
                </a:solidFill>
              </a:rPr>
              <a:t>	Húmus  </a:t>
            </a:r>
            <a:r>
              <a:rPr lang="pt-BR" sz="1600" dirty="0" smtClean="0">
                <a:solidFill>
                  <a:srgbClr val="FFFFFF"/>
                </a:solidFill>
              </a:rPr>
              <a:t>(vermicomposto)</a:t>
            </a:r>
            <a:endParaRPr lang="pt-BR" sz="1600" dirty="0">
              <a:solidFill>
                <a:srgbClr val="FFFFFF"/>
              </a:solidFill>
            </a:endParaRPr>
          </a:p>
          <a:p>
            <a:pPr marL="285750" lvl="2" indent="-28575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68750"/>
            </a:pPr>
            <a:r>
              <a:rPr lang="pt-BR" sz="1600" dirty="0">
                <a:solidFill>
                  <a:srgbClr val="FFFFFF"/>
                </a:solidFill>
              </a:rPr>
              <a:t>Alimentação</a:t>
            </a:r>
          </a:p>
          <a:p>
            <a:pPr marL="285750" lvl="8" indent="-28575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68750"/>
            </a:pPr>
            <a:r>
              <a:rPr lang="pt-BR" sz="1600" dirty="0">
                <a:solidFill>
                  <a:srgbClr val="FFFFFF"/>
                </a:solidFill>
              </a:rPr>
              <a:t>	Folhas mortas, gramíneas, resíduos orgânicos </a:t>
            </a:r>
            <a:endParaRPr lang="en" sz="16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15"/>
    </mc:Choice>
    <mc:Fallback xmlns="">
      <p:transition spd="slow" advTm="40015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338281" y="331637"/>
            <a:ext cx="3447138" cy="69809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pt-BR" sz="2400" dirty="0">
                <a:latin typeface="Merriweather" charset="0"/>
                <a:ea typeface="Merriweather" charset="0"/>
                <a:cs typeface="Merriweather" charset="0"/>
              </a:rPr>
              <a:t>Vermicompostagem</a:t>
            </a:r>
            <a:endParaRPr lang="en" sz="2400" dirty="0">
              <a:latin typeface="Merriweather" charset="0"/>
              <a:ea typeface="Merriweather" charset="0"/>
              <a:cs typeface="Merriweather" charset="0"/>
            </a:endParaRP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265275" y="4607475"/>
            <a:ext cx="8616900" cy="32831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31473A"/>
                </a:solidFill>
              </a:rPr>
              <a:pPr lvl="0" algn="ctr">
                <a:spcBef>
                  <a:spcPts val="0"/>
                </a:spcBef>
                <a:buNone/>
              </a:pPr>
              <a:t>11</a:t>
            </a:fld>
            <a:endParaRPr lang="en" dirty="0">
              <a:solidFill>
                <a:srgbClr val="31473A"/>
              </a:solidFill>
            </a:endParaRPr>
          </a:p>
        </p:txBody>
      </p:sp>
      <p:sp>
        <p:nvSpPr>
          <p:cNvPr id="4" name="Shape 127"/>
          <p:cNvSpPr txBox="1">
            <a:spLocks/>
          </p:cNvSpPr>
          <p:nvPr/>
        </p:nvSpPr>
        <p:spPr>
          <a:xfrm>
            <a:off x="993402" y="4292839"/>
            <a:ext cx="3326194" cy="4227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x-none" sz="800" b="1" dirty="0" smtClean="0">
                <a:solidFill>
                  <a:srgbClr val="FFFFFF"/>
                </a:solidFill>
              </a:rPr>
              <a:t>Revista Mundo Estranho</a:t>
            </a:r>
          </a:p>
          <a:p>
            <a:pPr algn="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x-none" sz="800" b="1" dirty="0" smtClean="0">
                <a:solidFill>
                  <a:srgbClr val="FFFFFF"/>
                </a:solidFill>
              </a:rPr>
              <a:t>Jornalista</a:t>
            </a:r>
            <a:r>
              <a:rPr lang="x-none" sz="800" dirty="0" smtClean="0">
                <a:solidFill>
                  <a:srgbClr val="FFFFFF"/>
                </a:solidFill>
              </a:rPr>
              <a:t> Gabriela Portilho; </a:t>
            </a:r>
            <a:r>
              <a:rPr lang="x-none" sz="800" b="1" dirty="0" smtClean="0">
                <a:solidFill>
                  <a:srgbClr val="FFFFFF"/>
                </a:solidFill>
              </a:rPr>
              <a:t>Ilustração</a:t>
            </a:r>
            <a:r>
              <a:rPr lang="x-none" sz="800" dirty="0" smtClean="0">
                <a:solidFill>
                  <a:srgbClr val="FFFFFF"/>
                </a:solidFill>
              </a:rPr>
              <a:t> Davi Calil</a:t>
            </a:r>
            <a:endParaRPr lang="x-none" sz="800" dirty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" t="6143" r="2455" b="14816"/>
          <a:stretch/>
        </p:blipFill>
        <p:spPr>
          <a:xfrm>
            <a:off x="4296697" y="247921"/>
            <a:ext cx="4595310" cy="4379217"/>
          </a:xfrm>
          <a:prstGeom prst="rect">
            <a:avLst/>
          </a:prstGeom>
        </p:spPr>
      </p:pic>
      <p:sp>
        <p:nvSpPr>
          <p:cNvPr id="6" name="Shape 140"/>
          <p:cNvSpPr txBox="1">
            <a:spLocks/>
          </p:cNvSpPr>
          <p:nvPr/>
        </p:nvSpPr>
        <p:spPr>
          <a:xfrm>
            <a:off x="338281" y="1029726"/>
            <a:ext cx="3742106" cy="27163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▫"/>
              <a:defRPr sz="3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▪"/>
              <a:defRPr sz="3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▫"/>
              <a:defRPr sz="3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▪"/>
              <a:defRPr sz="3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▫"/>
              <a:defRPr sz="3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▪"/>
              <a:defRPr sz="3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▫"/>
              <a:defRPr sz="3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▪"/>
              <a:defRPr sz="3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▫"/>
              <a:defRPr sz="3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l">
              <a:buFont typeface="Open Sans"/>
              <a:buNone/>
            </a:pPr>
            <a:r>
              <a:rPr lang="x-none" sz="1600" dirty="0"/>
              <a:t>Benefícios</a:t>
            </a:r>
            <a:r>
              <a:rPr lang="x-none" sz="1600" dirty="0" smtClean="0"/>
              <a:t>:</a:t>
            </a:r>
            <a:endParaRPr lang="pt-BR" sz="1600" dirty="0"/>
          </a:p>
          <a:p>
            <a:pPr marL="171450" indent="-171450" algn="l">
              <a:lnSpc>
                <a:spcPct val="150000"/>
              </a:lnSpc>
            </a:pPr>
            <a:r>
              <a:rPr lang="x-none" sz="1400" b="0" dirty="0"/>
              <a:t>Tratamento e valorização controlada dos resíduos</a:t>
            </a:r>
            <a:r>
              <a:rPr lang="pt-BR" sz="1400" b="0" dirty="0"/>
              <a:t> orgânicos</a:t>
            </a:r>
          </a:p>
          <a:p>
            <a:pPr marL="171450" indent="-171450" algn="l">
              <a:lnSpc>
                <a:spcPct val="150000"/>
              </a:lnSpc>
            </a:pPr>
            <a:r>
              <a:rPr lang="pt-BR" sz="1400" b="0" dirty="0" smtClean="0"/>
              <a:t>Captação de Nutrientes pelas Plantas</a:t>
            </a:r>
          </a:p>
          <a:p>
            <a:pPr marL="171450" indent="-171450" algn="l">
              <a:lnSpc>
                <a:spcPct val="150000"/>
              </a:lnSpc>
            </a:pPr>
            <a:r>
              <a:rPr lang="x-none" sz="1400" b="0" dirty="0" smtClean="0"/>
              <a:t>Porosidade </a:t>
            </a:r>
            <a:r>
              <a:rPr lang="x-none" sz="1400" b="0" dirty="0"/>
              <a:t>e aeração do solo</a:t>
            </a:r>
            <a:endParaRPr lang="pt-BR" sz="1400" b="0" dirty="0"/>
          </a:p>
          <a:p>
            <a:pPr marL="171450" indent="-171450" algn="l">
              <a:lnSpc>
                <a:spcPct val="150000"/>
              </a:lnSpc>
            </a:pPr>
            <a:r>
              <a:rPr lang="pt-BR" sz="1400" b="0" dirty="0" smtClean="0"/>
              <a:t>Fertilidade e produtividade do solo</a:t>
            </a:r>
          </a:p>
          <a:p>
            <a:pPr marL="171450" indent="-171450" algn="l">
              <a:lnSpc>
                <a:spcPct val="150000"/>
              </a:lnSpc>
            </a:pPr>
            <a:r>
              <a:rPr lang="x-none" sz="1400" b="0" dirty="0"/>
              <a:t>Diminui </a:t>
            </a:r>
            <a:r>
              <a:rPr lang="x-none" sz="1400" b="0" dirty="0" smtClean="0"/>
              <a:t>poluição</a:t>
            </a:r>
            <a:endParaRPr lang="pt-BR" sz="1400" b="0" dirty="0"/>
          </a:p>
          <a:p>
            <a:pPr algn="l">
              <a:lnSpc>
                <a:spcPct val="150000"/>
              </a:lnSpc>
              <a:buFont typeface="Open Sans"/>
              <a:buNone/>
            </a:pPr>
            <a:endParaRPr lang="en-US" sz="1400" b="0" dirty="0"/>
          </a:p>
          <a:p>
            <a:pPr algn="l">
              <a:buFont typeface="Open Sans"/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8" name="Shape 127"/>
          <p:cNvSpPr txBox="1">
            <a:spLocks/>
          </p:cNvSpPr>
          <p:nvPr/>
        </p:nvSpPr>
        <p:spPr>
          <a:xfrm>
            <a:off x="5014498" y="4558314"/>
            <a:ext cx="3326194" cy="4227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pt-BR" sz="800" b="1" dirty="0" smtClean="0">
                <a:solidFill>
                  <a:srgbClr val="FFFFFF"/>
                </a:solidFill>
              </a:rPr>
              <a:t>Vermicomposteira (minhocário)</a:t>
            </a:r>
            <a:endParaRPr lang="x-none" sz="800" dirty="0">
              <a:solidFill>
                <a:srgbClr val="FFFF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289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950"/>
    </mc:Choice>
    <mc:Fallback xmlns="">
      <p:transition spd="slow" advTm="1129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9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2400" i="1" dirty="0"/>
              <a:t>Serious Game</a:t>
            </a:r>
            <a:endParaRPr lang="en" sz="2400" i="1" dirty="0"/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4994225" y="1907458"/>
            <a:ext cx="3692400" cy="103238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673100" lvl="3" indent="-273050">
              <a:lnSpc>
                <a:spcPct val="150000"/>
              </a:lnSpc>
            </a:pPr>
            <a:r>
              <a:rPr lang="pt-BR" dirty="0">
                <a:solidFill>
                  <a:srgbClr val="FFFFFF"/>
                </a:solidFill>
              </a:rPr>
              <a:t>	</a:t>
            </a:r>
            <a:r>
              <a:rPr lang="pt-BR" dirty="0"/>
              <a:t>Interatividade</a:t>
            </a:r>
          </a:p>
          <a:p>
            <a:pPr marL="673100" lvl="1" indent="-273050">
              <a:lnSpc>
                <a:spcPct val="150000"/>
              </a:lnSpc>
            </a:pPr>
            <a:r>
              <a:rPr lang="pt-BR" dirty="0">
                <a:solidFill>
                  <a:srgbClr val="FFFFFF"/>
                </a:solidFill>
              </a:rPr>
              <a:t>	</a:t>
            </a:r>
            <a:r>
              <a:rPr lang="pt-BR" dirty="0"/>
              <a:t>Plataforma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endParaRPr lang="en" dirty="0"/>
          </a:p>
        </p:txBody>
      </p:sp>
      <p:sp>
        <p:nvSpPr>
          <p:cNvPr id="154" name="Shape 15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12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2" name="Shape 146"/>
          <p:cNvSpPr txBox="1">
            <a:spLocks/>
          </p:cNvSpPr>
          <p:nvPr/>
        </p:nvSpPr>
        <p:spPr>
          <a:xfrm>
            <a:off x="889256" y="3436342"/>
            <a:ext cx="3692400" cy="9169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72462A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r"/>
            <a:r>
              <a:rPr lang="pt-BR" i="1" dirty="0"/>
              <a:t>“Desenvolvido com a intenção de ser mais do que entretenimento.”</a:t>
            </a:r>
            <a:endParaRPr lang="en" i="1" dirty="0"/>
          </a:p>
        </p:txBody>
      </p:sp>
      <p:sp>
        <p:nvSpPr>
          <p:cNvPr id="13" name="Shape 146"/>
          <p:cNvSpPr txBox="1">
            <a:spLocks/>
          </p:cNvSpPr>
          <p:nvPr/>
        </p:nvSpPr>
        <p:spPr>
          <a:xfrm>
            <a:off x="889256" y="4353262"/>
            <a:ext cx="3692400" cy="29988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72462A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r"/>
            <a:r>
              <a:rPr lang="pt-BR" sz="1100" i="1" dirty="0">
                <a:solidFill>
                  <a:srgbClr val="3F584A"/>
                </a:solidFill>
              </a:rPr>
              <a:t>Klaus </a:t>
            </a:r>
            <a:r>
              <a:rPr lang="pt-BR" sz="1100" i="1" dirty="0" err="1">
                <a:solidFill>
                  <a:srgbClr val="3F584A"/>
                </a:solidFill>
              </a:rPr>
              <a:t>Bredl</a:t>
            </a:r>
            <a:r>
              <a:rPr lang="pt-BR" sz="1100" i="1" dirty="0">
                <a:solidFill>
                  <a:srgbClr val="3F584A"/>
                </a:solidFill>
              </a:rPr>
              <a:t> &amp; Wolfgang </a:t>
            </a:r>
            <a:r>
              <a:rPr lang="pt-BR" sz="1100" i="1" dirty="0" err="1">
                <a:solidFill>
                  <a:srgbClr val="3F584A"/>
                </a:solidFill>
              </a:rPr>
              <a:t>Bösche</a:t>
            </a:r>
            <a:r>
              <a:rPr lang="pt-BR" sz="1100" i="1" dirty="0">
                <a:solidFill>
                  <a:srgbClr val="3F584A"/>
                </a:solidFill>
              </a:rPr>
              <a:t>, 2013</a:t>
            </a:r>
            <a:endParaRPr lang="en" sz="1100" i="1" dirty="0">
              <a:solidFill>
                <a:srgbClr val="3F584A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07"/>
    </mc:Choice>
    <mc:Fallback xmlns="">
      <p:transition spd="slow" advTm="19707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7000"/>
            <a:lum/>
          </a:blip>
          <a:srcRect/>
          <a:stretch>
            <a:fillRect l="12000" t="-14000" r="-17000" b="-14000"/>
          </a:stretch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1600" i="1" dirty="0"/>
              <a:t>Serious Game</a:t>
            </a:r>
            <a:endParaRPr lang="en" sz="1600" i="1" dirty="0"/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  <p:sp>
        <p:nvSpPr>
          <p:cNvPr id="206" name="Shape 206"/>
          <p:cNvSpPr/>
          <p:nvPr/>
        </p:nvSpPr>
        <p:spPr>
          <a:xfrm>
            <a:off x="3331230" y="1640410"/>
            <a:ext cx="3289709" cy="3289709"/>
          </a:xfrm>
          <a:prstGeom prst="ellipse">
            <a:avLst/>
          </a:prstGeom>
          <a:noFill/>
          <a:ln w="38100" cap="flat" cmpd="sng">
            <a:solidFill>
              <a:srgbClr val="FFC62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1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Simulação</a:t>
            </a:r>
            <a:endParaRPr lang="en" sz="1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4465358" y="143826"/>
            <a:ext cx="3289709" cy="3289709"/>
          </a:xfrm>
          <a:prstGeom prst="ellipse">
            <a:avLst/>
          </a:prstGeom>
          <a:noFill/>
          <a:ln w="38100" cap="flat" cmpd="sng">
            <a:solidFill>
              <a:srgbClr val="FFC62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1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Aprendizagem</a:t>
            </a:r>
            <a:endParaRPr lang="en" sz="1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5510165" y="1640410"/>
            <a:ext cx="3289708" cy="3289709"/>
          </a:xfrm>
          <a:prstGeom prst="ellipse">
            <a:avLst/>
          </a:prstGeom>
          <a:noFill/>
          <a:ln w="38100" cap="flat" cmpd="sng">
            <a:solidFill>
              <a:srgbClr val="FFC62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pt-BR" sz="1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Jogos</a:t>
            </a:r>
            <a:endParaRPr lang="en" sz="1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Shape 205"/>
          <p:cNvSpPr txBox="1">
            <a:spLocks/>
          </p:cNvSpPr>
          <p:nvPr/>
        </p:nvSpPr>
        <p:spPr>
          <a:xfrm>
            <a:off x="5522929" y="2576052"/>
            <a:ext cx="1090385" cy="6010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31473A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lvl="0" algn="ctr"/>
            <a:r>
              <a:rPr lang="pt-BR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Serious </a:t>
            </a:r>
          </a:p>
          <a:p>
            <a:pPr lvl="0" algn="ctr"/>
            <a:r>
              <a:rPr lang="pt-BR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Game</a:t>
            </a:r>
            <a:endParaRPr lang="en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Shape 205"/>
          <p:cNvSpPr txBox="1">
            <a:spLocks/>
          </p:cNvSpPr>
          <p:nvPr/>
        </p:nvSpPr>
        <p:spPr>
          <a:xfrm>
            <a:off x="5522929" y="3569109"/>
            <a:ext cx="1090385" cy="4654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31473A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lvl="0" algn="ctr"/>
            <a:r>
              <a:rPr lang="pt-BR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Jogos de Simulação</a:t>
            </a:r>
            <a:endParaRPr lang="en" sz="12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Shape 205"/>
          <p:cNvSpPr txBox="1">
            <a:spLocks/>
          </p:cNvSpPr>
          <p:nvPr/>
        </p:nvSpPr>
        <p:spPr>
          <a:xfrm>
            <a:off x="4486254" y="1919230"/>
            <a:ext cx="1400918" cy="6010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31473A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lvl="0" algn="ctr"/>
            <a:r>
              <a:rPr lang="pt-BR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Exercícios de Treinamento</a:t>
            </a:r>
            <a:endParaRPr lang="en" sz="12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Shape 205"/>
          <p:cNvSpPr txBox="1">
            <a:spLocks/>
          </p:cNvSpPr>
          <p:nvPr/>
        </p:nvSpPr>
        <p:spPr>
          <a:xfrm>
            <a:off x="6254996" y="2001189"/>
            <a:ext cx="1400918" cy="6010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31473A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lvl="0" algn="ctr"/>
            <a:r>
              <a:rPr lang="pt-BR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Edutainment</a:t>
            </a:r>
            <a:endParaRPr lang="pt-BR" sz="12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ctr"/>
            <a:r>
              <a:rPr lang="pt-BR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Application</a:t>
            </a:r>
            <a:endParaRPr lang="en" sz="12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Shape 205"/>
          <p:cNvSpPr txBox="1">
            <a:spLocks/>
          </p:cNvSpPr>
          <p:nvPr/>
        </p:nvSpPr>
        <p:spPr>
          <a:xfrm>
            <a:off x="425720" y="2001189"/>
            <a:ext cx="2171743" cy="6010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31473A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lvl="0"/>
            <a:r>
              <a:rPr lang="pt-BR" sz="1200" b="0" i="1" dirty="0">
                <a:solidFill>
                  <a:srgbClr val="3F584A"/>
                </a:solidFill>
                <a:latin typeface="Merriweather" charset="0"/>
                <a:ea typeface="Merriweather" charset="0"/>
                <a:cs typeface="Merriweather" charset="0"/>
                <a:sym typeface="Open Sans"/>
              </a:rPr>
              <a:t>G</a:t>
            </a:r>
            <a:r>
              <a:rPr lang="pt-BR" sz="1200" b="0" i="1" dirty="0" smtClean="0">
                <a:solidFill>
                  <a:srgbClr val="3F584A"/>
                </a:solidFill>
                <a:latin typeface="Merriweather" charset="0"/>
                <a:ea typeface="Merriweather" charset="0"/>
                <a:cs typeface="Merriweather" charset="0"/>
                <a:sym typeface="Open Sans"/>
              </a:rPr>
              <a:t>ames </a:t>
            </a:r>
            <a:r>
              <a:rPr lang="pt-BR" sz="1200" b="0" i="1" dirty="0" err="1">
                <a:solidFill>
                  <a:srgbClr val="3F584A"/>
                </a:solidFill>
                <a:latin typeface="Merriweather" charset="0"/>
                <a:ea typeface="Merriweather" charset="0"/>
                <a:cs typeface="Merriweather" charset="0"/>
                <a:sym typeface="Open Sans"/>
              </a:rPr>
              <a:t>with</a:t>
            </a:r>
            <a:r>
              <a:rPr lang="pt-BR" sz="1200" b="0" i="1" dirty="0">
                <a:solidFill>
                  <a:srgbClr val="3F584A"/>
                </a:solidFill>
                <a:latin typeface="Merriweather" charset="0"/>
                <a:ea typeface="Merriweather" charset="0"/>
                <a:cs typeface="Merriweather" charset="0"/>
                <a:sym typeface="Open Sans"/>
              </a:rPr>
              <a:t> a </a:t>
            </a:r>
            <a:r>
              <a:rPr lang="pt-BR" sz="1200" b="0" i="1" dirty="0" err="1" smtClean="0">
                <a:solidFill>
                  <a:srgbClr val="3F584A"/>
                </a:solidFill>
                <a:latin typeface="Merriweather" charset="0"/>
                <a:ea typeface="Merriweather" charset="0"/>
                <a:cs typeface="Merriweather" charset="0"/>
                <a:sym typeface="Open Sans"/>
              </a:rPr>
              <a:t>purpose</a:t>
            </a:r>
            <a:endParaRPr lang="en" sz="1200" b="0" i="1" dirty="0">
              <a:solidFill>
                <a:srgbClr val="3F584A"/>
              </a:solidFill>
              <a:latin typeface="Merriweather" charset="0"/>
              <a:ea typeface="Merriweather" charset="0"/>
              <a:cs typeface="Merriweather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5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07"/>
    </mc:Choice>
    <mc:Fallback xmlns="">
      <p:transition spd="slow" advTm="23707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 l="-35000" t="-6000" r="35000" b="6000"/>
          </a:stretch>
        </a:blip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600" i="1" dirty="0"/>
              <a:t>Serious Game</a:t>
            </a:r>
            <a:endParaRPr lang="en" sz="1600" i="1" dirty="0"/>
          </a:p>
        </p:txBody>
      </p:sp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14</a:t>
            </a:fld>
            <a:endParaRPr lang="en" dirty="0"/>
          </a:p>
        </p:txBody>
      </p:sp>
      <p:sp>
        <p:nvSpPr>
          <p:cNvPr id="5" name="Shape 147"/>
          <p:cNvSpPr txBox="1">
            <a:spLocks noGrp="1"/>
          </p:cNvSpPr>
          <p:nvPr>
            <p:ph type="body" idx="4294967295"/>
          </p:nvPr>
        </p:nvSpPr>
        <p:spPr>
          <a:xfrm>
            <a:off x="3283412" y="629265"/>
            <a:ext cx="5614782" cy="422786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400" b="1" dirty="0" smtClean="0">
                <a:latin typeface="Open Sans" charset="0"/>
                <a:ea typeface="Open Sans" charset="0"/>
                <a:cs typeface="Open Sans" charset="0"/>
              </a:rPr>
              <a:t>Simuladores</a:t>
            </a:r>
            <a:r>
              <a:rPr lang="pt-BR" sz="1400" dirty="0" smtClean="0">
                <a:latin typeface="Open Sans" charset="0"/>
                <a:ea typeface="Open Sans" charset="0"/>
                <a:cs typeface="Open Sans" charset="0"/>
              </a:rPr>
              <a:t> que </a:t>
            </a:r>
            <a:r>
              <a:rPr lang="pt-BR" sz="1400" dirty="0">
                <a:latin typeface="Open Sans" charset="0"/>
                <a:ea typeface="Open Sans" charset="0"/>
                <a:cs typeface="Open Sans" charset="0"/>
              </a:rPr>
              <a:t>possui elementos de jogos:</a:t>
            </a: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</a:pPr>
            <a:r>
              <a:rPr lang="pt-BR" sz="1400" dirty="0">
                <a:latin typeface="Open Sans" charset="0"/>
                <a:ea typeface="Open Sans" charset="0"/>
                <a:cs typeface="Open Sans" charset="0"/>
              </a:rPr>
              <a:t>História</a:t>
            </a: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</a:pPr>
            <a:r>
              <a:rPr lang="pt-BR" sz="1400" dirty="0" smtClean="0">
                <a:latin typeface="Open Sans" charset="0"/>
                <a:ea typeface="Open Sans" charset="0"/>
                <a:cs typeface="Open Sans" charset="0"/>
              </a:rPr>
              <a:t>Objetivos</a:t>
            </a: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</a:pPr>
            <a:r>
              <a:rPr lang="pt-BR" sz="1400" dirty="0" smtClean="0">
                <a:latin typeface="Open Sans" charset="0"/>
                <a:ea typeface="Open Sans" charset="0"/>
                <a:cs typeface="Open Sans" charset="0"/>
              </a:rPr>
              <a:t>Jogabilidade</a:t>
            </a:r>
            <a:endParaRPr lang="pt-BR" sz="1400" dirty="0">
              <a:latin typeface="Open Sans" charset="0"/>
              <a:ea typeface="Open Sans" charset="0"/>
              <a:cs typeface="Open Sans" charset="0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</a:pPr>
            <a:endParaRPr lang="pt-BR" sz="1400" dirty="0">
              <a:latin typeface="Open Sans" charset="0"/>
              <a:ea typeface="Open Sans" charset="0"/>
              <a:cs typeface="Open Sans" charset="0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400" b="1" dirty="0">
                <a:latin typeface="Open Sans" charset="0"/>
                <a:ea typeface="Open Sans" charset="0"/>
                <a:cs typeface="Open Sans" charset="0"/>
              </a:rPr>
              <a:t>Objetivo</a:t>
            </a:r>
          </a:p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pt-BR" sz="1400" dirty="0" smtClean="0">
                <a:latin typeface="Open Sans" charset="0"/>
                <a:ea typeface="Open Sans" charset="0"/>
                <a:cs typeface="Open Sans" charset="0"/>
              </a:rPr>
              <a:t>Interpretar problemas</a:t>
            </a:r>
            <a:endParaRPr lang="pt-BR" sz="1400" dirty="0">
              <a:latin typeface="Open Sans" charset="0"/>
              <a:ea typeface="Open Sans" charset="0"/>
              <a:cs typeface="Open Sans" charset="0"/>
            </a:endParaRPr>
          </a:p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pt-BR" sz="1400" dirty="0">
                <a:latin typeface="Open Sans" charset="0"/>
                <a:ea typeface="Open Sans" charset="0"/>
                <a:cs typeface="Open Sans" charset="0"/>
              </a:rPr>
              <a:t>Desenvolver estratégias / Tomadas de </a:t>
            </a:r>
            <a:r>
              <a:rPr lang="pt-BR" sz="1400" dirty="0" smtClean="0">
                <a:latin typeface="Open Sans" charset="0"/>
                <a:ea typeface="Open Sans" charset="0"/>
                <a:cs typeface="Open Sans" charset="0"/>
              </a:rPr>
              <a:t>decisão</a:t>
            </a:r>
          </a:p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pt-BR" sz="1400" i="1" dirty="0" smtClean="0">
                <a:latin typeface="Open Sans" charset="0"/>
                <a:ea typeface="Open Sans" charset="0"/>
                <a:cs typeface="Open Sans" charset="0"/>
              </a:rPr>
              <a:t>Feedback</a:t>
            </a:r>
            <a:endParaRPr lang="pt-BR" sz="1400" i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Shape 214"/>
          <p:cNvSpPr txBox="1">
            <a:spLocks/>
          </p:cNvSpPr>
          <p:nvPr/>
        </p:nvSpPr>
        <p:spPr>
          <a:xfrm>
            <a:off x="442405" y="1871110"/>
            <a:ext cx="2261466" cy="3571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31473A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1200" i="1" dirty="0"/>
              <a:t>Surgiu na década de 70</a:t>
            </a:r>
            <a:endParaRPr lang="en" sz="1200" i="1" dirty="0"/>
          </a:p>
        </p:txBody>
      </p:sp>
    </p:spTree>
    <p:extLst>
      <p:ext uri="{BB962C8B-B14F-4D97-AF65-F5344CB8AC3E}">
        <p14:creationId xmlns:p14="http://schemas.microsoft.com/office/powerpoint/2010/main" val="199195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086"/>
    </mc:Choice>
    <mc:Fallback xmlns="">
      <p:transition spd="slow" advTm="44086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 l="-35000" t="-6000" r="35000" b="6000"/>
          </a:stretch>
        </a:blip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600" i="1" dirty="0"/>
              <a:t>Serious Game</a:t>
            </a:r>
            <a:endParaRPr lang="en" sz="1600" i="1" dirty="0"/>
          </a:p>
        </p:txBody>
      </p:sp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15</a:t>
            </a:fld>
            <a:endParaRPr lang="en" dirty="0"/>
          </a:p>
        </p:txBody>
      </p:sp>
      <p:sp>
        <p:nvSpPr>
          <p:cNvPr id="5" name="Shape 147"/>
          <p:cNvSpPr txBox="1">
            <a:spLocks noGrp="1"/>
          </p:cNvSpPr>
          <p:nvPr>
            <p:ph type="body" idx="4294967295"/>
          </p:nvPr>
        </p:nvSpPr>
        <p:spPr>
          <a:xfrm>
            <a:off x="3283412" y="629265"/>
            <a:ext cx="5614782" cy="422786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endParaRPr lang="en" sz="1400" i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Shape 214"/>
          <p:cNvSpPr txBox="1">
            <a:spLocks/>
          </p:cNvSpPr>
          <p:nvPr/>
        </p:nvSpPr>
        <p:spPr>
          <a:xfrm>
            <a:off x="442405" y="1821949"/>
            <a:ext cx="2261466" cy="25140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31473A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1200" i="1" dirty="0"/>
              <a:t>Interatividade</a:t>
            </a:r>
          </a:p>
          <a:p>
            <a:endParaRPr lang="pt-BR" sz="1200" i="1" dirty="0"/>
          </a:p>
          <a:p>
            <a:endParaRPr lang="pt-BR" sz="1200" i="1" dirty="0"/>
          </a:p>
          <a:p>
            <a:endParaRPr lang="pt-BR" sz="1200" i="1" dirty="0"/>
          </a:p>
          <a:p>
            <a:endParaRPr lang="pt-BR" sz="1200" i="1" dirty="0"/>
          </a:p>
          <a:p>
            <a:endParaRPr lang="pt-BR" sz="1200" i="1" dirty="0"/>
          </a:p>
          <a:p>
            <a:endParaRPr lang="pt-BR" sz="1200" i="1" dirty="0"/>
          </a:p>
          <a:p>
            <a:endParaRPr lang="pt-BR" sz="1200" i="1" dirty="0"/>
          </a:p>
          <a:p>
            <a:endParaRPr lang="pt-BR" sz="1200" i="1" dirty="0"/>
          </a:p>
          <a:p>
            <a:endParaRPr lang="pt-BR" sz="1200" i="1" dirty="0"/>
          </a:p>
          <a:p>
            <a:endParaRPr lang="pt-BR" sz="1200" i="1" dirty="0"/>
          </a:p>
          <a:p>
            <a:endParaRPr lang="pt-BR" sz="1200" i="1" dirty="0"/>
          </a:p>
          <a:p>
            <a:r>
              <a:rPr lang="pt-BR" sz="1200" i="1" dirty="0" err="1"/>
              <a:t>Telepresença</a:t>
            </a:r>
            <a:r>
              <a:rPr lang="pt-BR" sz="1200" i="1" dirty="0"/>
              <a:t>: Interação e Interface</a:t>
            </a:r>
            <a:endParaRPr lang="en" sz="12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931" y="536700"/>
            <a:ext cx="5961743" cy="422786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614219" y="1376516"/>
            <a:ext cx="3382297" cy="292018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54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90"/>
    </mc:Choice>
    <mc:Fallback xmlns="">
      <p:transition spd="slow" advTm="3699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 l="-35000" t="-6000" r="35000" b="6000"/>
          </a:stretch>
        </a:blip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600" i="1" dirty="0"/>
              <a:t>Serious Game</a:t>
            </a:r>
            <a:endParaRPr lang="en" sz="1600" i="1" dirty="0"/>
          </a:p>
        </p:txBody>
      </p:sp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16</a:t>
            </a:fld>
            <a:endParaRPr lang="en" dirty="0"/>
          </a:p>
        </p:txBody>
      </p:sp>
      <p:sp>
        <p:nvSpPr>
          <p:cNvPr id="5" name="Shape 147"/>
          <p:cNvSpPr txBox="1">
            <a:spLocks noGrp="1"/>
          </p:cNvSpPr>
          <p:nvPr>
            <p:ph type="body" idx="4294967295"/>
          </p:nvPr>
        </p:nvSpPr>
        <p:spPr>
          <a:xfrm>
            <a:off x="3283412" y="1719850"/>
            <a:ext cx="5614782" cy="84557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200" i="1" dirty="0">
                <a:latin typeface="Open Sans" charset="0"/>
                <a:ea typeface="Open Sans" charset="0"/>
                <a:cs typeface="Open Sans" charset="0"/>
              </a:rPr>
              <a:t>Sistema capaz de executar jogos (ou aplicativos) desenvolvidos especificamente para aquele ambiente. (</a:t>
            </a:r>
            <a:r>
              <a:rPr lang="pt-BR" sz="1200" i="1" dirty="0" err="1">
                <a:latin typeface="Open Sans" charset="0"/>
                <a:ea typeface="Open Sans" charset="0"/>
                <a:cs typeface="Open Sans" charset="0"/>
              </a:rPr>
              <a:t>Kanstensmidt</a:t>
            </a:r>
            <a:r>
              <a:rPr lang="pt-BR" sz="1200" i="1" dirty="0">
                <a:latin typeface="Open Sans" charset="0"/>
                <a:ea typeface="Open Sans" charset="0"/>
                <a:cs typeface="Open Sans" charset="0"/>
              </a:rPr>
              <a:t>, 2010)</a:t>
            </a:r>
            <a:endParaRPr lang="en" sz="1200" i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Shape 214"/>
          <p:cNvSpPr txBox="1">
            <a:spLocks/>
          </p:cNvSpPr>
          <p:nvPr/>
        </p:nvSpPr>
        <p:spPr>
          <a:xfrm>
            <a:off x="442405" y="1821949"/>
            <a:ext cx="2261466" cy="26812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31473A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1200" i="1" dirty="0"/>
              <a:t>Plataforma</a:t>
            </a:r>
          </a:p>
          <a:p>
            <a:endParaRPr lang="pt-BR" sz="1200" i="1" dirty="0"/>
          </a:p>
          <a:p>
            <a:endParaRPr lang="pt-BR" sz="1200" i="1" dirty="0"/>
          </a:p>
          <a:p>
            <a:endParaRPr lang="pt-BR" sz="1200" i="1" dirty="0"/>
          </a:p>
          <a:p>
            <a:endParaRPr lang="pt-BR" sz="1200" i="1" dirty="0"/>
          </a:p>
          <a:p>
            <a:endParaRPr lang="pt-BR" sz="1200" i="1" dirty="0"/>
          </a:p>
          <a:p>
            <a:endParaRPr lang="pt-BR" sz="1200" i="1" dirty="0"/>
          </a:p>
          <a:p>
            <a:endParaRPr lang="pt-BR" sz="1200" i="1" dirty="0"/>
          </a:p>
          <a:p>
            <a:endParaRPr lang="pt-BR" sz="1200" i="1" dirty="0"/>
          </a:p>
          <a:p>
            <a:endParaRPr lang="pt-BR" sz="1200" i="1" dirty="0"/>
          </a:p>
          <a:p>
            <a:endParaRPr lang="pt-BR" sz="1200" i="1" dirty="0"/>
          </a:p>
          <a:p>
            <a:r>
              <a:rPr lang="pt-BR" sz="1200" i="1" dirty="0"/>
              <a:t>Espaço de aprendizado mediado por desafio, prazer e entretenimento</a:t>
            </a:r>
          </a:p>
        </p:txBody>
      </p:sp>
      <p:sp>
        <p:nvSpPr>
          <p:cNvPr id="8" name="Shape 147"/>
          <p:cNvSpPr txBox="1">
            <a:spLocks noGrp="1"/>
          </p:cNvSpPr>
          <p:nvPr>
            <p:ph type="body" idx="4294967295"/>
          </p:nvPr>
        </p:nvSpPr>
        <p:spPr>
          <a:xfrm>
            <a:off x="3283412" y="2467896"/>
            <a:ext cx="5614782" cy="228108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400" b="1" dirty="0">
                <a:latin typeface="Open Sans" charset="0"/>
                <a:ea typeface="Open Sans" charset="0"/>
                <a:cs typeface="Open Sans" charset="0"/>
              </a:rPr>
              <a:t>Importância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r>
              <a:rPr lang="pt-BR" sz="1400" dirty="0">
                <a:latin typeface="Open Sans" charset="0"/>
                <a:ea typeface="Open Sans" charset="0"/>
                <a:cs typeface="Open Sans" charset="0"/>
              </a:rPr>
              <a:t>Processamento de ações executadas pelo jogador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r>
              <a:rPr lang="pt-BR" sz="1400" dirty="0">
                <a:latin typeface="Open Sans" charset="0"/>
                <a:ea typeface="Open Sans" charset="0"/>
                <a:cs typeface="Open Sans" charset="0"/>
              </a:rPr>
              <a:t>Mudança de comportamento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r>
              <a:rPr lang="pt-BR" sz="1400" dirty="0">
                <a:latin typeface="Open Sans" charset="0"/>
                <a:ea typeface="Open Sans" charset="0"/>
                <a:cs typeface="Open Sans" charset="0"/>
              </a:rPr>
              <a:t>Imersão do Jogo </a:t>
            </a:r>
          </a:p>
          <a:p>
            <a:pPr marL="536575" lvl="6" indent="-488950">
              <a:lnSpc>
                <a:spcPct val="150000"/>
              </a:lnSpc>
              <a:spcBef>
                <a:spcPts val="0"/>
              </a:spcBef>
            </a:pPr>
            <a:r>
              <a:rPr lang="pt-BR" sz="1400" dirty="0" smtClean="0">
                <a:latin typeface="Open Sans" charset="0"/>
                <a:ea typeface="Open Sans" charset="0"/>
                <a:cs typeface="Open Sans" charset="0"/>
              </a:rPr>
              <a:t>Narrativa</a:t>
            </a:r>
          </a:p>
          <a:p>
            <a:pPr marL="536575" lvl="6" indent="-488950">
              <a:lnSpc>
                <a:spcPct val="150000"/>
              </a:lnSpc>
              <a:spcBef>
                <a:spcPts val="0"/>
              </a:spcBef>
            </a:pPr>
            <a:r>
              <a:rPr lang="pt-BR" sz="1400" dirty="0" smtClean="0">
                <a:latin typeface="Open Sans" charset="0"/>
                <a:ea typeface="Open Sans" charset="0"/>
                <a:cs typeface="Open Sans" charset="0"/>
              </a:rPr>
              <a:t>Mecânica</a:t>
            </a:r>
            <a:endParaRPr lang="en" sz="1400" dirty="0"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16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557"/>
    </mc:Choice>
    <mc:Fallback xmlns="">
      <p:transition spd="slow" advTm="42557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667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2400" dirty="0"/>
              <a:t>Objetivo</a:t>
            </a:r>
            <a:endParaRPr lang="en" sz="2400" dirty="0"/>
          </a:p>
        </p:txBody>
      </p:sp>
      <p:sp>
        <p:nvSpPr>
          <p:cNvPr id="329" name="Shape 3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17</a:t>
            </a:fld>
            <a:endParaRPr lang="en"/>
          </a:p>
        </p:txBody>
      </p:sp>
      <p:sp>
        <p:nvSpPr>
          <p:cNvPr id="328" name="Shape 328"/>
          <p:cNvSpPr txBox="1">
            <a:spLocks noGrp="1"/>
          </p:cNvSpPr>
          <p:nvPr>
            <p:ph type="body" idx="4294967295"/>
          </p:nvPr>
        </p:nvSpPr>
        <p:spPr>
          <a:xfrm>
            <a:off x="3470787" y="1344613"/>
            <a:ext cx="5673213" cy="3581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lr>
                <a:srgbClr val="FFA800"/>
              </a:buClr>
            </a:pPr>
            <a:r>
              <a:rPr lang="pt-BR" dirty="0">
                <a:solidFill>
                  <a:schemeClr val="bg1"/>
                </a:solidFill>
              </a:rPr>
              <a:t>Conscientizar a importância do RSU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lr>
                <a:srgbClr val="FFA800"/>
              </a:buClr>
            </a:pPr>
            <a:r>
              <a:rPr lang="pt-BR" dirty="0">
                <a:solidFill>
                  <a:schemeClr val="bg1"/>
                </a:solidFill>
              </a:rPr>
              <a:t>Criar metodologia diferenciada de ensino usando tecnologia móvel</a:t>
            </a:r>
            <a:endParaRPr lang="en" dirty="0">
              <a:solidFill>
                <a:schemeClr val="bg1"/>
              </a:solidFill>
              <a:hlinkClick r:id="rId3"/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lr>
                <a:srgbClr val="FFA800"/>
              </a:buClr>
            </a:pPr>
            <a:r>
              <a:rPr lang="pt-BR" dirty="0">
                <a:solidFill>
                  <a:schemeClr val="bg1"/>
                </a:solidFill>
              </a:rPr>
              <a:t>Estimular e sensibilizar alunos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lr>
                <a:srgbClr val="FFA800"/>
              </a:buClr>
            </a:pPr>
            <a:r>
              <a:rPr lang="pt-BR" dirty="0">
                <a:solidFill>
                  <a:schemeClr val="bg1"/>
                </a:solidFill>
              </a:rPr>
              <a:t>Desenvolver um jogo sério (material de apoio)</a:t>
            </a:r>
            <a:endParaRPr lang="pt-BR" u="sng" dirty="0">
              <a:solidFill>
                <a:srgbClr val="FFFFFF"/>
              </a:solidFill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lr>
                <a:srgbClr val="FFA800"/>
              </a:buClr>
            </a:pPr>
            <a:r>
              <a:rPr lang="pt-BR" dirty="0">
                <a:solidFill>
                  <a:srgbClr val="FFFFFF"/>
                </a:solidFill>
              </a:rPr>
              <a:t>Dispositivos </a:t>
            </a:r>
            <a:r>
              <a:rPr lang="pt-BR" dirty="0" err="1">
                <a:solidFill>
                  <a:srgbClr val="FFFFFF"/>
                </a:solidFill>
              </a:rPr>
              <a:t>Android</a:t>
            </a:r>
            <a:r>
              <a:rPr lang="pt-BR" dirty="0">
                <a:solidFill>
                  <a:srgbClr val="FFFFFF"/>
                </a:solidFill>
              </a:rPr>
              <a:t> 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lr>
                <a:srgbClr val="FFA800"/>
              </a:buClr>
            </a:pPr>
            <a:r>
              <a:rPr lang="pt-BR" dirty="0">
                <a:solidFill>
                  <a:srgbClr val="FFFFFF"/>
                </a:solidFill>
              </a:rPr>
              <a:t>Processadores &gt; 1.0Ghz</a:t>
            </a:r>
            <a:endParaRPr lang="pt-B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70"/>
    </mc:Choice>
    <mc:Fallback xmlns="">
      <p:transition spd="slow" advTm="2587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2400" dirty="0"/>
              <a:t>Tecnologias e Ferramentas</a:t>
            </a:r>
            <a:endParaRPr lang="en" sz="2400" dirty="0"/>
          </a:p>
        </p:txBody>
      </p:sp>
      <p:sp>
        <p:nvSpPr>
          <p:cNvPr id="271" name="Shape 27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18</a:t>
            </a:fld>
            <a:endParaRPr lang="en" dirty="0">
              <a:solidFill>
                <a:srgbClr val="294667"/>
              </a:solidFill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body" idx="4294967295"/>
          </p:nvPr>
        </p:nvSpPr>
        <p:spPr>
          <a:xfrm>
            <a:off x="434704" y="1770879"/>
            <a:ext cx="2098945" cy="136683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400" b="1" dirty="0"/>
              <a:t>Game Engine</a:t>
            </a:r>
            <a:endParaRPr lang="en" sz="1400" b="1" dirty="0"/>
          </a:p>
        </p:txBody>
      </p:sp>
      <p:sp>
        <p:nvSpPr>
          <p:cNvPr id="270" name="Shape 270"/>
          <p:cNvSpPr txBox="1">
            <a:spLocks noGrp="1"/>
          </p:cNvSpPr>
          <p:nvPr>
            <p:ph type="body" idx="4294967295"/>
          </p:nvPr>
        </p:nvSpPr>
        <p:spPr>
          <a:xfrm>
            <a:off x="438698" y="3274689"/>
            <a:ext cx="2108151" cy="13049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400" b="1" dirty="0"/>
              <a:t>Design</a:t>
            </a:r>
            <a:endParaRPr lang="en" sz="1400" b="1" dirty="0"/>
          </a:p>
        </p:txBody>
      </p:sp>
      <p:sp>
        <p:nvSpPr>
          <p:cNvPr id="272" name="Shape 272"/>
          <p:cNvSpPr/>
          <p:nvPr/>
        </p:nvSpPr>
        <p:spPr>
          <a:xfrm>
            <a:off x="7291770" y="2143425"/>
            <a:ext cx="856643" cy="856643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77"/>
          <a:stretch/>
        </p:blipFill>
        <p:spPr>
          <a:xfrm>
            <a:off x="466128" y="2170646"/>
            <a:ext cx="1848560" cy="675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15"/>
          <a:stretch/>
        </p:blipFill>
        <p:spPr>
          <a:xfrm>
            <a:off x="466128" y="3618316"/>
            <a:ext cx="1580687" cy="7493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777" y="2143425"/>
            <a:ext cx="788733" cy="788733"/>
          </a:xfrm>
          <a:prstGeom prst="rect">
            <a:avLst/>
          </a:prstGeom>
        </p:spPr>
      </p:pic>
      <p:sp>
        <p:nvSpPr>
          <p:cNvPr id="14" name="Shape 268"/>
          <p:cNvSpPr txBox="1">
            <a:spLocks noGrp="1"/>
          </p:cNvSpPr>
          <p:nvPr>
            <p:ph type="body" idx="4294967295"/>
          </p:nvPr>
        </p:nvSpPr>
        <p:spPr>
          <a:xfrm>
            <a:off x="2971097" y="1770880"/>
            <a:ext cx="2849515" cy="100181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400" b="1" dirty="0"/>
              <a:t>Linguagem de Programação</a:t>
            </a:r>
          </a:p>
          <a:p>
            <a:pPr lvl="0" rtl="0">
              <a:spcBef>
                <a:spcPts val="0"/>
              </a:spcBef>
              <a:buNone/>
            </a:pPr>
            <a:endParaRPr lang="pt-BR" sz="1400" b="1" dirty="0"/>
          </a:p>
          <a:p>
            <a:pPr lvl="0" indent="985838" rtl="0">
              <a:spcBef>
                <a:spcPts val="0"/>
              </a:spcBef>
              <a:buNone/>
            </a:pPr>
            <a:r>
              <a:rPr lang="pt-BR" b="1" dirty="0"/>
              <a:t>C#</a:t>
            </a:r>
            <a:endParaRPr lang="en" b="1" dirty="0"/>
          </a:p>
        </p:txBody>
      </p:sp>
      <p:sp>
        <p:nvSpPr>
          <p:cNvPr id="15" name="Shape 270"/>
          <p:cNvSpPr txBox="1">
            <a:spLocks noGrp="1"/>
          </p:cNvSpPr>
          <p:nvPr>
            <p:ph type="body" idx="4294967295"/>
          </p:nvPr>
        </p:nvSpPr>
        <p:spPr>
          <a:xfrm>
            <a:off x="2971097" y="3275753"/>
            <a:ext cx="2776207" cy="13049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1400" b="1" dirty="0"/>
              <a:t>Tarefas e Versionamento</a:t>
            </a:r>
            <a:endParaRPr lang="en" sz="1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778" y="3618316"/>
            <a:ext cx="748448" cy="7484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719" y="3780825"/>
            <a:ext cx="1620786" cy="42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7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37"/>
    </mc:Choice>
    <mc:Fallback xmlns="">
      <p:transition spd="slow" advTm="20637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2400" dirty="0"/>
              <a:t>Materiais e Métodos</a:t>
            </a:r>
            <a:endParaRPr lang="en" sz="2400" dirty="0"/>
          </a:p>
        </p:txBody>
      </p:sp>
      <p:sp>
        <p:nvSpPr>
          <p:cNvPr id="254" name="Shape 25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19</a:t>
            </a:fld>
            <a:endParaRPr lang="en"/>
          </a:p>
        </p:txBody>
      </p:sp>
      <p:sp>
        <p:nvSpPr>
          <p:cNvPr id="11" name="Shape 214"/>
          <p:cNvSpPr txBox="1">
            <a:spLocks/>
          </p:cNvSpPr>
          <p:nvPr/>
        </p:nvSpPr>
        <p:spPr>
          <a:xfrm>
            <a:off x="442404" y="1821950"/>
            <a:ext cx="2595763" cy="19339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31473A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1600" dirty="0"/>
              <a:t>Processo de Software: </a:t>
            </a:r>
          </a:p>
          <a:p>
            <a:r>
              <a:rPr lang="pt-BR" sz="1600" i="1" dirty="0"/>
              <a:t>Scrum Solo</a:t>
            </a:r>
          </a:p>
          <a:p>
            <a:endParaRPr lang="pt-BR" sz="1600" i="1" dirty="0"/>
          </a:p>
          <a:p>
            <a:r>
              <a:rPr lang="pt-BR" sz="1600" dirty="0"/>
              <a:t>Padrão de Projeto: </a:t>
            </a:r>
            <a:r>
              <a:rPr lang="pt-BR" sz="1600" i="1" dirty="0"/>
              <a:t>MVC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49"/>
    </mc:Choice>
    <mc:Fallback xmlns="">
      <p:transition spd="slow" advTm="12749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2400" dirty="0"/>
              <a:t>Sumário</a:t>
            </a:r>
            <a:endParaRPr lang="en" dirty="0"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  <a:latin typeface="Merriweather" charset="0"/>
                <a:ea typeface="Merriweather" charset="0"/>
                <a:cs typeface="Merriweather" charset="0"/>
              </a:rPr>
              <a:t>2</a:t>
            </a:fld>
            <a:endParaRPr lang="en" dirty="0">
              <a:solidFill>
                <a:schemeClr val="bg1"/>
              </a:solidFill>
              <a:latin typeface="Merriweather" charset="0"/>
              <a:ea typeface="Merriweather" charset="0"/>
              <a:cs typeface="Merriweather" charset="0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body" idx="4294967295"/>
          </p:nvPr>
        </p:nvSpPr>
        <p:spPr>
          <a:xfrm>
            <a:off x="3234813" y="1592826"/>
            <a:ext cx="4389438" cy="344128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pt-BR" sz="1600" b="1" dirty="0">
                <a:solidFill>
                  <a:srgbClr val="31473A"/>
                </a:solidFill>
              </a:rPr>
              <a:t>PROBLEMÁTICA</a:t>
            </a:r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pt-BR" sz="1600" b="1" dirty="0">
                <a:solidFill>
                  <a:srgbClr val="31473A"/>
                </a:solidFill>
              </a:rPr>
              <a:t>MOTIVAÇÃO</a:t>
            </a:r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pt-BR" sz="1600" b="1" dirty="0">
                <a:solidFill>
                  <a:srgbClr val="31473A"/>
                </a:solidFill>
              </a:rPr>
              <a:t>FUNDAMENTAÇÃO TEÓRICA</a:t>
            </a:r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pt-BR" sz="1600" b="1" dirty="0">
                <a:solidFill>
                  <a:srgbClr val="31473A"/>
                </a:solidFill>
              </a:rPr>
              <a:t>OBJETIVOS</a:t>
            </a:r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pt-BR" sz="1600" b="1" dirty="0">
                <a:solidFill>
                  <a:srgbClr val="31473A"/>
                </a:solidFill>
              </a:rPr>
              <a:t>TECNOLOGIA E FERRAMENTAS</a:t>
            </a:r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pt-BR" sz="1600" b="1" dirty="0">
                <a:solidFill>
                  <a:srgbClr val="31473A"/>
                </a:solidFill>
              </a:rPr>
              <a:t>MATERIAIS E MÉTODOS</a:t>
            </a:r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pt-BR" sz="1600" b="1" dirty="0" smtClean="0">
                <a:solidFill>
                  <a:srgbClr val="31473A"/>
                </a:solidFill>
              </a:rPr>
              <a:t>APRESENTAÇÃO </a:t>
            </a:r>
            <a:r>
              <a:rPr lang="pt-BR" sz="1600" b="1" dirty="0">
                <a:solidFill>
                  <a:srgbClr val="31473A"/>
                </a:solidFill>
              </a:rPr>
              <a:t>DO JOGO</a:t>
            </a:r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pt-BR" sz="1600" b="1" dirty="0">
                <a:solidFill>
                  <a:srgbClr val="31473A"/>
                </a:solidFill>
              </a:rPr>
              <a:t>CONCLUSÃO</a:t>
            </a:r>
            <a:endParaRPr lang="en" sz="1600" b="1" dirty="0">
              <a:solidFill>
                <a:srgbClr val="31473A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78"/>
    </mc:Choice>
    <mc:Fallback xmlns="">
      <p:transition spd="slow" advTm="21378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600" i="1" dirty="0"/>
              <a:t>Scrum Solo</a:t>
            </a:r>
            <a:endParaRPr lang="en" i="1" dirty="0"/>
          </a:p>
        </p:txBody>
      </p:sp>
      <p:sp>
        <p:nvSpPr>
          <p:cNvPr id="188" name="Shape 18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20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87" name="Shape 187"/>
          <p:cNvSpPr txBox="1">
            <a:spLocks noGrp="1"/>
          </p:cNvSpPr>
          <p:nvPr>
            <p:ph type="body" sz="quarter" idx="13"/>
          </p:nvPr>
        </p:nvSpPr>
        <p:spPr>
          <a:xfrm>
            <a:off x="442405" y="1873712"/>
            <a:ext cx="2287043" cy="292437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400" i="1" dirty="0">
                <a:latin typeface="Merriweather" charset="0"/>
                <a:ea typeface="Merriweather" charset="0"/>
                <a:cs typeface="Merriweather" charset="0"/>
              </a:rPr>
              <a:t>Detalhes dos requisitos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1400" i="1" dirty="0">
                <a:latin typeface="Merriweather" charset="0"/>
                <a:ea typeface="Merriweather" charset="0"/>
                <a:cs typeface="Merriweather" charset="0"/>
              </a:rPr>
              <a:t>Análise &amp; Design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1400" i="1" dirty="0">
                <a:latin typeface="Merriweather" charset="0"/>
                <a:ea typeface="Merriweather" charset="0"/>
                <a:cs typeface="Merriweather" charset="0"/>
              </a:rPr>
              <a:t>Implementação 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1400" i="1" dirty="0">
                <a:latin typeface="Merriweather" charset="0"/>
                <a:ea typeface="Merriweather" charset="0"/>
                <a:cs typeface="Merriweather" charset="0"/>
              </a:rPr>
              <a:t>Teste &amp; Aprovação 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1400" i="1" dirty="0">
                <a:latin typeface="Merriweather" charset="0"/>
                <a:ea typeface="Merriweather" charset="0"/>
                <a:cs typeface="Merriweather" charset="0"/>
              </a:rPr>
              <a:t>Reavaliar / Priorizar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241" y="1248701"/>
            <a:ext cx="5102241" cy="3549385"/>
          </a:xfrm>
          <a:prstGeom prst="rect">
            <a:avLst/>
          </a:prstGeom>
        </p:spPr>
      </p:pic>
      <p:sp>
        <p:nvSpPr>
          <p:cNvPr id="13" name="Shape 187"/>
          <p:cNvSpPr txBox="1">
            <a:spLocks/>
          </p:cNvSpPr>
          <p:nvPr/>
        </p:nvSpPr>
        <p:spPr>
          <a:xfrm>
            <a:off x="3561884" y="4564493"/>
            <a:ext cx="5456238" cy="46718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342900" marR="0" lvl="4" indent="-342900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+mj-lt"/>
              <a:buAutoNum type="arabicPeriod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pt-BR" sz="1100" dirty="0" err="1">
                <a:solidFill>
                  <a:srgbClr val="FFC000"/>
                </a:solidFill>
                <a:latin typeface="Merriweather" charset="0"/>
                <a:ea typeface="Merriweather" charset="0"/>
                <a:cs typeface="Merriweather" charset="0"/>
              </a:rPr>
              <a:t>https</a:t>
            </a:r>
            <a:r>
              <a:rPr lang="pt-BR" sz="1100" dirty="0">
                <a:solidFill>
                  <a:srgbClr val="FFC000"/>
                </a:solidFill>
                <a:latin typeface="Merriweather" charset="0"/>
                <a:ea typeface="Merriweather" charset="0"/>
                <a:cs typeface="Merriweather" charset="0"/>
              </a:rPr>
              <a:t>://</a:t>
            </a:r>
            <a:r>
              <a:rPr lang="pt-BR" sz="1100" dirty="0" err="1">
                <a:solidFill>
                  <a:srgbClr val="FFC000"/>
                </a:solidFill>
                <a:latin typeface="Merriweather" charset="0"/>
                <a:ea typeface="Merriweather" charset="0"/>
                <a:cs typeface="Merriweather" charset="0"/>
              </a:rPr>
              <a:t>engenhariasoftware.wordpress.com</a:t>
            </a:r>
            <a:r>
              <a:rPr lang="pt-BR" sz="1100" dirty="0">
                <a:solidFill>
                  <a:srgbClr val="FFC000"/>
                </a:solidFill>
                <a:latin typeface="Merriweather" charset="0"/>
                <a:ea typeface="Merriweather" charset="0"/>
                <a:cs typeface="Merriweather" charset="0"/>
              </a:rPr>
              <a:t>/2016/04/17/scrum-solo-2/</a:t>
            </a:r>
            <a:endParaRPr lang="en" sz="1100" dirty="0">
              <a:solidFill>
                <a:srgbClr val="FFC000"/>
              </a:solidFill>
              <a:latin typeface="Merriweather" charset="0"/>
              <a:ea typeface="Merriweather" charset="0"/>
              <a:cs typeface="Merriweath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0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56"/>
    </mc:Choice>
    <mc:Fallback xmlns="">
      <p:transition spd="slow" advTm="40356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4091349"/>
            <a:ext cx="8229600" cy="519600"/>
          </a:xfrm>
        </p:spPr>
        <p:txBody>
          <a:bodyPr/>
          <a:lstStyle/>
          <a:p>
            <a:endParaRPr lang="en-US">
              <a:solidFill>
                <a:srgbClr val="3F584A"/>
              </a:solidFill>
            </a:endParaRPr>
          </a:p>
        </p:txBody>
      </p:sp>
      <p:sp>
        <p:nvSpPr>
          <p:cNvPr id="188" name="Shape 188"/>
          <p:cNvSpPr txBox="1">
            <a:spLocks noGrp="1"/>
          </p:cNvSpPr>
          <p:nvPr>
            <p:ph type="sldNum" idx="12"/>
          </p:nvPr>
        </p:nvSpPr>
        <p:spPr>
          <a:xfrm>
            <a:off x="4303575" y="459659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3F584A"/>
                </a:solidFill>
              </a:rPr>
              <a:pPr lvl="0" algn="ctr">
                <a:spcBef>
                  <a:spcPts val="0"/>
                </a:spcBef>
                <a:buNone/>
              </a:pPr>
              <a:t>21</a:t>
            </a:fld>
            <a:endParaRPr lang="en" dirty="0">
              <a:solidFill>
                <a:srgbClr val="3F584A"/>
              </a:solidFill>
            </a:endParaRPr>
          </a:p>
        </p:txBody>
      </p:sp>
      <p:sp>
        <p:nvSpPr>
          <p:cNvPr id="186" name="Shape 186"/>
          <p:cNvSpPr txBox="1">
            <a:spLocks noGrp="1"/>
          </p:cNvSpPr>
          <p:nvPr>
            <p:ph type="title" idx="4294967295"/>
          </p:nvPr>
        </p:nvSpPr>
        <p:spPr>
          <a:xfrm>
            <a:off x="3102133" y="0"/>
            <a:ext cx="2939584" cy="57912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x-none" sz="1600" i="1" dirty="0">
                <a:solidFill>
                  <a:srgbClr val="3F584A"/>
                </a:solidFill>
              </a:rPr>
              <a:t>Scrum Solo - </a:t>
            </a:r>
            <a:r>
              <a:rPr lang="x-none" sz="1600" dirty="0">
                <a:solidFill>
                  <a:srgbClr val="3F584A"/>
                </a:solidFill>
              </a:rPr>
              <a:t>Cronograma</a:t>
            </a:r>
            <a:endParaRPr lang="x-none" dirty="0">
              <a:solidFill>
                <a:srgbClr val="3F584A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" t="5841" r="4640" b="31168"/>
          <a:stretch/>
        </p:blipFill>
        <p:spPr>
          <a:xfrm>
            <a:off x="533325" y="448885"/>
            <a:ext cx="8077200" cy="43281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5150" y="569913"/>
            <a:ext cx="8050794" cy="2571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1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18"/>
    </mc:Choice>
    <mc:Fallback xmlns="">
      <p:transition spd="slow" advTm="13818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4091349"/>
            <a:ext cx="8229600" cy="519600"/>
          </a:xfrm>
        </p:spPr>
        <p:txBody>
          <a:bodyPr/>
          <a:lstStyle/>
          <a:p>
            <a:endParaRPr lang="en-US">
              <a:solidFill>
                <a:srgbClr val="3F584A"/>
              </a:solidFill>
            </a:endParaRPr>
          </a:p>
        </p:txBody>
      </p:sp>
      <p:sp>
        <p:nvSpPr>
          <p:cNvPr id="188" name="Shape 188"/>
          <p:cNvSpPr txBox="1">
            <a:spLocks noGrp="1"/>
          </p:cNvSpPr>
          <p:nvPr>
            <p:ph type="sldNum" idx="12"/>
          </p:nvPr>
        </p:nvSpPr>
        <p:spPr>
          <a:xfrm>
            <a:off x="4303575" y="459659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3F584A"/>
                </a:solidFill>
              </a:rPr>
              <a:pPr lvl="0" algn="ctr">
                <a:spcBef>
                  <a:spcPts val="0"/>
                </a:spcBef>
                <a:buNone/>
              </a:pPr>
              <a:t>22</a:t>
            </a:fld>
            <a:endParaRPr lang="en" dirty="0">
              <a:solidFill>
                <a:srgbClr val="3F584A"/>
              </a:solidFill>
            </a:endParaRPr>
          </a:p>
        </p:txBody>
      </p:sp>
      <p:sp>
        <p:nvSpPr>
          <p:cNvPr id="186" name="Shape 186"/>
          <p:cNvSpPr txBox="1">
            <a:spLocks noGrp="1"/>
          </p:cNvSpPr>
          <p:nvPr>
            <p:ph type="title" idx="4294967295"/>
          </p:nvPr>
        </p:nvSpPr>
        <p:spPr>
          <a:xfrm>
            <a:off x="3102133" y="0"/>
            <a:ext cx="2939584" cy="57912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1600" i="1" dirty="0">
                <a:solidFill>
                  <a:srgbClr val="3F584A"/>
                </a:solidFill>
              </a:rPr>
              <a:t>Scrum Solo - </a:t>
            </a:r>
            <a:r>
              <a:rPr lang="pt-BR" sz="1600" dirty="0">
                <a:solidFill>
                  <a:srgbClr val="3F584A"/>
                </a:solidFill>
              </a:rPr>
              <a:t>Cronograma</a:t>
            </a:r>
            <a:endParaRPr lang="en" dirty="0">
              <a:solidFill>
                <a:srgbClr val="3F584A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" t="5841" r="4640" b="31168"/>
          <a:stretch/>
        </p:blipFill>
        <p:spPr>
          <a:xfrm>
            <a:off x="533325" y="448885"/>
            <a:ext cx="8077200" cy="43281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611563" y="449263"/>
            <a:ext cx="492125" cy="39743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3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28"/>
    </mc:Choice>
    <mc:Fallback xmlns="">
      <p:transition spd="slow" advTm="15028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600" i="1" dirty="0"/>
              <a:t>MVC</a:t>
            </a:r>
            <a:endParaRPr lang="en" i="1" dirty="0"/>
          </a:p>
        </p:txBody>
      </p:sp>
      <p:sp>
        <p:nvSpPr>
          <p:cNvPr id="188" name="Shape 18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23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87" name="Shape 187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0" y="943739"/>
            <a:ext cx="5071013" cy="354970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42405" y="2027603"/>
            <a:ext cx="24974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i="1" dirty="0">
                <a:latin typeface="Merriweather" charset="0"/>
                <a:ea typeface="Merriweather" charset="0"/>
                <a:cs typeface="Merriweather" charset="0"/>
              </a:rPr>
              <a:t>Modelo de Negócio</a:t>
            </a:r>
          </a:p>
          <a:p>
            <a:pPr lvl="0"/>
            <a:r>
              <a:rPr lang="pt-BR" i="1" dirty="0">
                <a:latin typeface="Merriweather" charset="0"/>
                <a:ea typeface="Merriweather" charset="0"/>
                <a:cs typeface="Merriweather" charset="0"/>
              </a:rPr>
              <a:t>Interface de Usuário</a:t>
            </a:r>
          </a:p>
          <a:p>
            <a:pPr lvl="0"/>
            <a:r>
              <a:rPr lang="pt-BR" i="1" dirty="0">
                <a:latin typeface="Merriweather" charset="0"/>
                <a:ea typeface="Merriweather" charset="0"/>
                <a:cs typeface="Merriweather" charset="0"/>
              </a:rPr>
              <a:t>Lógica de Programação</a:t>
            </a:r>
          </a:p>
        </p:txBody>
      </p:sp>
    </p:spTree>
    <p:extLst>
      <p:ext uri="{BB962C8B-B14F-4D97-AF65-F5344CB8AC3E}">
        <p14:creationId xmlns:p14="http://schemas.microsoft.com/office/powerpoint/2010/main" val="167392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92"/>
    </mc:Choice>
    <mc:Fallback xmlns="">
      <p:transition spd="slow" advTm="26192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4091349"/>
            <a:ext cx="8229600" cy="519600"/>
          </a:xfrm>
        </p:spPr>
        <p:txBody>
          <a:bodyPr/>
          <a:lstStyle/>
          <a:p>
            <a:endParaRPr lang="en-US">
              <a:solidFill>
                <a:srgbClr val="3F584A"/>
              </a:solidFill>
            </a:endParaRPr>
          </a:p>
        </p:txBody>
      </p:sp>
      <p:sp>
        <p:nvSpPr>
          <p:cNvPr id="188" name="Shape 188"/>
          <p:cNvSpPr txBox="1">
            <a:spLocks noGrp="1"/>
          </p:cNvSpPr>
          <p:nvPr>
            <p:ph type="sldNum" idx="12"/>
          </p:nvPr>
        </p:nvSpPr>
        <p:spPr>
          <a:xfrm>
            <a:off x="4303575" y="4596590"/>
            <a:ext cx="536700" cy="53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3F584A"/>
                </a:solidFill>
              </a:rPr>
              <a:pPr lvl="0" algn="ctr">
                <a:spcBef>
                  <a:spcPts val="0"/>
                </a:spcBef>
                <a:buNone/>
              </a:pPr>
              <a:t>24</a:t>
            </a:fld>
            <a:endParaRPr lang="en" dirty="0">
              <a:solidFill>
                <a:srgbClr val="3F584A"/>
              </a:solidFill>
            </a:endParaRPr>
          </a:p>
        </p:txBody>
      </p:sp>
      <p:sp>
        <p:nvSpPr>
          <p:cNvPr id="7" name="Shape 186"/>
          <p:cNvSpPr txBox="1">
            <a:spLocks/>
          </p:cNvSpPr>
          <p:nvPr/>
        </p:nvSpPr>
        <p:spPr>
          <a:xfrm>
            <a:off x="378541" y="526218"/>
            <a:ext cx="2059147" cy="462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x-none" smtClean="0">
                <a:solidFill>
                  <a:srgbClr val="3F584A"/>
                </a:solidFill>
              </a:rPr>
              <a:t>Diagrama de Classe</a:t>
            </a:r>
            <a:endParaRPr lang="x-none" dirty="0">
              <a:solidFill>
                <a:srgbClr val="3F584A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203" y="0"/>
            <a:ext cx="6335797" cy="5155306"/>
          </a:xfrm>
          <a:prstGeom prst="rect">
            <a:avLst/>
          </a:prstGeom>
        </p:spPr>
      </p:pic>
      <p:sp>
        <p:nvSpPr>
          <p:cNvPr id="9" name="Shape 186"/>
          <p:cNvSpPr txBox="1">
            <a:spLocks/>
          </p:cNvSpPr>
          <p:nvPr/>
        </p:nvSpPr>
        <p:spPr>
          <a:xfrm>
            <a:off x="378542" y="993301"/>
            <a:ext cx="2429661" cy="12582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dirty="0" smtClean="0">
                <a:solidFill>
                  <a:srgbClr val="3F584A"/>
                </a:solidFill>
              </a:rPr>
              <a:t>Modelos:</a:t>
            </a:r>
          </a:p>
          <a:p>
            <a:pPr marL="342900" indent="-342900">
              <a:buFont typeface="+mj-lt"/>
              <a:buAutoNum type="arabicPeriod"/>
            </a:pPr>
            <a:r>
              <a:rPr lang="pt-BR" b="0" dirty="0" err="1" smtClean="0">
                <a:solidFill>
                  <a:srgbClr val="3F584A"/>
                </a:solidFill>
              </a:rPr>
              <a:t>Character</a:t>
            </a:r>
            <a:r>
              <a:rPr lang="pt-BR" b="0" dirty="0" smtClean="0">
                <a:solidFill>
                  <a:srgbClr val="3F584A"/>
                </a:solidFill>
              </a:rPr>
              <a:t> </a:t>
            </a:r>
            <a:r>
              <a:rPr lang="pt-BR" sz="1200" b="0" dirty="0" smtClean="0">
                <a:solidFill>
                  <a:srgbClr val="3F584A"/>
                </a:solidFill>
              </a:rPr>
              <a:t>(Interface)</a:t>
            </a:r>
          </a:p>
          <a:p>
            <a:pPr marL="342900" indent="-342900">
              <a:buFont typeface="+mj-lt"/>
              <a:buAutoNum type="arabicPeriod"/>
            </a:pPr>
            <a:r>
              <a:rPr lang="pt-BR" b="0" dirty="0" smtClean="0">
                <a:solidFill>
                  <a:srgbClr val="3F584A"/>
                </a:solidFill>
              </a:rPr>
              <a:t>Player</a:t>
            </a:r>
          </a:p>
          <a:p>
            <a:pPr marL="342900" indent="-342900">
              <a:buFont typeface="+mj-lt"/>
              <a:buAutoNum type="arabicPeriod"/>
            </a:pPr>
            <a:r>
              <a:rPr lang="pt-BR" b="0" dirty="0" err="1" smtClean="0">
                <a:solidFill>
                  <a:srgbClr val="3F584A"/>
                </a:solidFill>
              </a:rPr>
              <a:t>Enemy</a:t>
            </a:r>
            <a:endParaRPr lang="pt-BR" b="0" dirty="0">
              <a:solidFill>
                <a:srgbClr val="3F584A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b="0" dirty="0" smtClean="0">
                <a:solidFill>
                  <a:srgbClr val="3F584A"/>
                </a:solidFill>
              </a:rPr>
              <a:t>Item</a:t>
            </a:r>
          </a:p>
          <a:p>
            <a:pPr marL="342900" indent="-342900">
              <a:buFont typeface="+mj-lt"/>
              <a:buAutoNum type="arabicPeriod"/>
            </a:pPr>
            <a:r>
              <a:rPr lang="pt-BR" b="0" dirty="0" smtClean="0">
                <a:solidFill>
                  <a:srgbClr val="3F584A"/>
                </a:solidFill>
              </a:rPr>
              <a:t>Quiz</a:t>
            </a:r>
          </a:p>
          <a:p>
            <a:endParaRPr lang="x-none" dirty="0">
              <a:solidFill>
                <a:srgbClr val="3F584A"/>
              </a:solidFill>
            </a:endParaRPr>
          </a:p>
        </p:txBody>
      </p:sp>
      <p:sp>
        <p:nvSpPr>
          <p:cNvPr id="10" name="Shape 186"/>
          <p:cNvSpPr txBox="1">
            <a:spLocks/>
          </p:cNvSpPr>
          <p:nvPr/>
        </p:nvSpPr>
        <p:spPr>
          <a:xfrm>
            <a:off x="378541" y="2803323"/>
            <a:ext cx="2059147" cy="16178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dirty="0" err="1" smtClean="0">
                <a:solidFill>
                  <a:srgbClr val="3F584A"/>
                </a:solidFill>
              </a:rPr>
              <a:t>Controller</a:t>
            </a:r>
            <a:r>
              <a:rPr lang="pt-BR" dirty="0" smtClean="0">
                <a:solidFill>
                  <a:srgbClr val="3F584A"/>
                </a:solidFill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pt-BR" b="0" dirty="0" err="1" smtClean="0">
                <a:solidFill>
                  <a:srgbClr val="3F584A"/>
                </a:solidFill>
              </a:rPr>
              <a:t>LevelManager</a:t>
            </a:r>
            <a:endParaRPr lang="pt-BR" b="0" dirty="0" smtClean="0">
              <a:solidFill>
                <a:srgbClr val="3F584A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b="0" dirty="0" err="1" smtClean="0">
                <a:solidFill>
                  <a:srgbClr val="3F584A"/>
                </a:solidFill>
              </a:rPr>
              <a:t>GameManager</a:t>
            </a:r>
            <a:endParaRPr lang="pt-BR" b="0" dirty="0">
              <a:solidFill>
                <a:srgbClr val="3F584A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b="0" dirty="0" err="1" smtClean="0">
                <a:solidFill>
                  <a:srgbClr val="3F584A"/>
                </a:solidFill>
              </a:rPr>
              <a:t>TouchController</a:t>
            </a:r>
            <a:endParaRPr lang="pt-BR" b="0" dirty="0" smtClean="0">
              <a:solidFill>
                <a:srgbClr val="3F584A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b="0" dirty="0" err="1" smtClean="0">
                <a:solidFill>
                  <a:srgbClr val="3F584A"/>
                </a:solidFill>
              </a:rPr>
              <a:t>ItemController</a:t>
            </a:r>
            <a:endParaRPr lang="pt-BR" b="0" dirty="0" smtClean="0">
              <a:solidFill>
                <a:srgbClr val="3F584A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b="0" dirty="0" err="1" smtClean="0">
                <a:solidFill>
                  <a:srgbClr val="3F584A"/>
                </a:solidFill>
              </a:rPr>
              <a:t>SpawnController</a:t>
            </a:r>
            <a:endParaRPr lang="pt-BR" b="0" dirty="0" smtClean="0">
              <a:solidFill>
                <a:srgbClr val="3F584A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b="0" dirty="0" err="1" smtClean="0">
                <a:solidFill>
                  <a:srgbClr val="3F584A"/>
                </a:solidFill>
              </a:rPr>
              <a:t>QuizController</a:t>
            </a:r>
            <a:endParaRPr lang="pt-BR" b="0" dirty="0" smtClean="0">
              <a:solidFill>
                <a:srgbClr val="3F584A"/>
              </a:solidFill>
            </a:endParaRPr>
          </a:p>
          <a:p>
            <a:endParaRPr lang="x-none" dirty="0">
              <a:solidFill>
                <a:srgbClr val="3F58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24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467"/>
    </mc:Choice>
    <mc:Fallback xmlns="">
      <p:transition spd="slow" advTm="56467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25</a:t>
            </a:fld>
            <a:endParaRPr lang="en" dirty="0"/>
          </a:p>
        </p:txBody>
      </p:sp>
      <p:sp>
        <p:nvSpPr>
          <p:cNvPr id="159" name="Shape 159"/>
          <p:cNvSpPr txBox="1">
            <a:spLocks noGrp="1"/>
          </p:cNvSpPr>
          <p:nvPr>
            <p:ph type="ctrTitle"/>
          </p:nvPr>
        </p:nvSpPr>
        <p:spPr>
          <a:xfrm>
            <a:off x="304800" y="2649538"/>
            <a:ext cx="4384675" cy="116046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 dirty="0"/>
              <a:t>Apresentação do Jogo</a:t>
            </a:r>
            <a:endParaRPr lang="en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68" y="3810000"/>
            <a:ext cx="2915484" cy="69554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93"/>
    </mc:Choice>
    <mc:Fallback xmlns="">
      <p:transition spd="slow" advTm="60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8000" r="26000"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dirty="0"/>
              <a:t>Informações sobre o Jogo Nonda</a:t>
            </a:r>
            <a:endParaRPr lang="en" dirty="0"/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3467824" y="1614875"/>
            <a:ext cx="2532900" cy="35157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b="1" dirty="0"/>
              <a:t>Gênero do Jogo</a:t>
            </a:r>
            <a:endParaRPr lang="en" b="1" dirty="0"/>
          </a:p>
        </p:txBody>
      </p:sp>
      <p:sp>
        <p:nvSpPr>
          <p:cNvPr id="180" name="Shape 180"/>
          <p:cNvSpPr txBox="1">
            <a:spLocks noGrp="1"/>
          </p:cNvSpPr>
          <p:nvPr>
            <p:ph type="body" idx="2"/>
          </p:nvPr>
        </p:nvSpPr>
        <p:spPr>
          <a:xfrm>
            <a:off x="6301063" y="1614875"/>
            <a:ext cx="2532899" cy="35157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b="1" dirty="0"/>
              <a:t>Licença</a:t>
            </a:r>
            <a:endParaRPr lang="en" b="1" dirty="0"/>
          </a:p>
        </p:txBody>
      </p:sp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26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68" y="2157744"/>
            <a:ext cx="1292257" cy="3083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754" y="2676115"/>
            <a:ext cx="1244470" cy="8052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67824" y="2035341"/>
            <a:ext cx="2395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charset="0"/>
                <a:ea typeface="Open Sans" charset="0"/>
                <a:cs typeface="Open Sans" charset="0"/>
              </a:rPr>
              <a:t>Puzzle e Non-stop running</a:t>
            </a:r>
          </a:p>
          <a:p>
            <a:endParaRPr lang="en-US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Shape 178"/>
          <p:cNvSpPr txBox="1">
            <a:spLocks/>
          </p:cNvSpPr>
          <p:nvPr/>
        </p:nvSpPr>
        <p:spPr>
          <a:xfrm>
            <a:off x="3467824" y="3666540"/>
            <a:ext cx="2532900" cy="3515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31473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buFont typeface="Open Sans"/>
              <a:buNone/>
            </a:pPr>
            <a:r>
              <a:rPr lang="pt-BR" b="1" dirty="0" smtClean="0"/>
              <a:t>Logotipo</a:t>
            </a:r>
            <a:endParaRPr lang="x-none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486" y="4117178"/>
            <a:ext cx="2313545" cy="629865"/>
          </a:xfrm>
          <a:prstGeom prst="rect">
            <a:avLst/>
          </a:prstGeom>
        </p:spPr>
      </p:pic>
      <p:sp>
        <p:nvSpPr>
          <p:cNvPr id="14" name="Shape 178"/>
          <p:cNvSpPr txBox="1">
            <a:spLocks/>
          </p:cNvSpPr>
          <p:nvPr/>
        </p:nvSpPr>
        <p:spPr>
          <a:xfrm>
            <a:off x="6301062" y="3672649"/>
            <a:ext cx="2532900" cy="3515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31473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buFont typeface="Open Sans"/>
              <a:buNone/>
            </a:pPr>
            <a:r>
              <a:rPr lang="pt-BR" b="1" dirty="0" smtClean="0"/>
              <a:t>Ícone do Aplicativo</a:t>
            </a:r>
            <a:endParaRPr lang="en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754" y="4018117"/>
            <a:ext cx="909483" cy="909483"/>
          </a:xfrm>
          <a:prstGeom prst="rect">
            <a:avLst/>
          </a:prstGeom>
        </p:spPr>
      </p:pic>
      <p:sp>
        <p:nvSpPr>
          <p:cNvPr id="15" name="Shape 178"/>
          <p:cNvSpPr txBox="1">
            <a:spLocks/>
          </p:cNvSpPr>
          <p:nvPr/>
        </p:nvSpPr>
        <p:spPr>
          <a:xfrm>
            <a:off x="3467824" y="2454361"/>
            <a:ext cx="2532900" cy="3515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31473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buFont typeface="Open Sans"/>
              <a:buNone/>
            </a:pPr>
            <a:r>
              <a:rPr lang="pt-BR" b="1" dirty="0" smtClean="0"/>
              <a:t>Público Alvo</a:t>
            </a:r>
            <a:endParaRPr lang="en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467824" y="2855163"/>
            <a:ext cx="2395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Open Sans" charset="0"/>
                <a:ea typeface="Open Sans" charset="0"/>
                <a:cs typeface="Open Sans" charset="0"/>
              </a:rPr>
              <a:t>Alunos</a:t>
            </a:r>
            <a:r>
              <a:rPr lang="en-US" dirty="0" smtClean="0">
                <a:latin typeface="Open Sans" charset="0"/>
                <a:ea typeface="Open Sans" charset="0"/>
                <a:cs typeface="Open Sans" charset="0"/>
              </a:rPr>
              <a:t> de </a:t>
            </a:r>
            <a:r>
              <a:rPr lang="en-US" dirty="0" err="1" smtClean="0">
                <a:latin typeface="Open Sans" charset="0"/>
                <a:ea typeface="Open Sans" charset="0"/>
                <a:cs typeface="Open Sans" charset="0"/>
              </a:rPr>
              <a:t>Escolas</a:t>
            </a:r>
            <a:r>
              <a:rPr lang="en-US" dirty="0" smtClean="0">
                <a:latin typeface="Open Sans" charset="0"/>
                <a:ea typeface="Open Sans" charset="0"/>
                <a:cs typeface="Open Sans" charset="0"/>
              </a:rPr>
              <a:t> </a:t>
            </a:r>
          </a:p>
          <a:p>
            <a:r>
              <a:rPr lang="en-US" dirty="0" err="1" smtClean="0">
                <a:latin typeface="Open Sans" charset="0"/>
                <a:ea typeface="Open Sans" charset="0"/>
                <a:cs typeface="Open Sans" charset="0"/>
              </a:rPr>
              <a:t>Ensino</a:t>
            </a:r>
            <a:r>
              <a:rPr lang="en-US" dirty="0" smtClean="0">
                <a:latin typeface="Open Sans" charset="0"/>
                <a:ea typeface="Open Sans" charset="0"/>
                <a:cs typeface="Open Sans" charset="0"/>
              </a:rPr>
              <a:t> Fundamental (5º </a:t>
            </a:r>
            <a:r>
              <a:rPr lang="en-US" dirty="0" err="1" smtClean="0">
                <a:latin typeface="Open Sans" charset="0"/>
                <a:ea typeface="Open Sans" charset="0"/>
                <a:cs typeface="Open Sans" charset="0"/>
              </a:rPr>
              <a:t>ao</a:t>
            </a:r>
            <a:r>
              <a:rPr lang="en-US" dirty="0" smtClean="0">
                <a:latin typeface="Open Sans" charset="0"/>
                <a:ea typeface="Open Sans" charset="0"/>
                <a:cs typeface="Open Sans" charset="0"/>
              </a:rPr>
              <a:t> 9º </a:t>
            </a:r>
            <a:r>
              <a:rPr lang="en-US" dirty="0" err="1" smtClean="0">
                <a:latin typeface="Open Sans" charset="0"/>
                <a:ea typeface="Open Sans" charset="0"/>
                <a:cs typeface="Open Sans" charset="0"/>
              </a:rPr>
              <a:t>ano</a:t>
            </a:r>
            <a:r>
              <a:rPr lang="en-US" dirty="0" smtClean="0">
                <a:latin typeface="Open Sans" charset="0"/>
                <a:ea typeface="Open Sans" charset="0"/>
                <a:cs typeface="Open Sans" charset="0"/>
              </a:rPr>
              <a:t>)</a:t>
            </a:r>
            <a:endParaRPr lang="en-US" dirty="0">
              <a:latin typeface="Open Sans" charset="0"/>
              <a:ea typeface="Open Sans" charset="0"/>
              <a:cs typeface="Open Sans" charset="0"/>
            </a:endParaRPr>
          </a:p>
          <a:p>
            <a:endParaRPr lang="en-US" dirty="0"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539"/>
    </mc:Choice>
    <mc:Fallback xmlns="">
      <p:transition spd="slow" advTm="50539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8000" r="26000"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dirty="0"/>
              <a:t>Game Design</a:t>
            </a:r>
            <a:endParaRPr lang="en" dirty="0"/>
          </a:p>
        </p:txBody>
      </p:sp>
      <p:sp>
        <p:nvSpPr>
          <p:cNvPr id="180" name="Shape 180"/>
          <p:cNvSpPr txBox="1">
            <a:spLocks noGrp="1"/>
          </p:cNvSpPr>
          <p:nvPr>
            <p:ph type="body" idx="2"/>
          </p:nvPr>
        </p:nvSpPr>
        <p:spPr>
          <a:xfrm>
            <a:off x="6154101" y="1131025"/>
            <a:ext cx="2532899" cy="35157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pt-BR" b="1" dirty="0"/>
          </a:p>
          <a:p>
            <a:pPr lvl="0" rtl="0">
              <a:spcBef>
                <a:spcPts val="0"/>
              </a:spcBef>
              <a:buNone/>
            </a:pPr>
            <a:endParaRPr lang="en" b="1" dirty="0"/>
          </a:p>
        </p:txBody>
      </p:sp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27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68200" y="1658452"/>
            <a:ext cx="1782860" cy="3647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latin typeface="Open Sans" charset="0"/>
                <a:ea typeface="Open Sans" charset="0"/>
                <a:cs typeface="Open Sans" charset="0"/>
              </a:rPr>
              <a:t>Arte</a:t>
            </a:r>
          </a:p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latin typeface="Open Sans" charset="0"/>
                <a:ea typeface="Open Sans" charset="0"/>
                <a:cs typeface="Open Sans" charset="0"/>
              </a:rPr>
              <a:t>Personagem</a:t>
            </a:r>
            <a:endParaRPr lang="en-US" dirty="0">
              <a:latin typeface="Open Sans" charset="0"/>
              <a:ea typeface="Open Sans" charset="0"/>
              <a:cs typeface="Open Sans" charset="0"/>
            </a:endParaRPr>
          </a:p>
          <a:p>
            <a:pPr lvl="5" indent="496888">
              <a:lnSpc>
                <a:spcPct val="150000"/>
              </a:lnSpc>
            </a:pPr>
            <a:r>
              <a:rPr lang="en-US" dirty="0" err="1">
                <a:latin typeface="Open Sans" charset="0"/>
                <a:ea typeface="Open Sans" charset="0"/>
                <a:cs typeface="Open Sans" charset="0"/>
              </a:rPr>
              <a:t>Controle</a:t>
            </a:r>
            <a:endParaRPr lang="en-US" dirty="0">
              <a:latin typeface="Open Sans" charset="0"/>
              <a:ea typeface="Open Sans" charset="0"/>
              <a:cs typeface="Open Sans" charset="0"/>
            </a:endParaRPr>
          </a:p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err="1">
                <a:latin typeface="Open Sans" charset="0"/>
                <a:ea typeface="Open Sans" charset="0"/>
                <a:cs typeface="Open Sans" charset="0"/>
              </a:rPr>
              <a:t>Predadores</a:t>
            </a:r>
            <a:endParaRPr lang="en-US" dirty="0">
              <a:latin typeface="Open Sans" charset="0"/>
              <a:ea typeface="Open Sans" charset="0"/>
              <a:cs typeface="Open Sans" charset="0"/>
            </a:endParaRPr>
          </a:p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err="1">
                <a:latin typeface="Open Sans" charset="0"/>
                <a:ea typeface="Open Sans" charset="0"/>
                <a:cs typeface="Open Sans" charset="0"/>
              </a:rPr>
              <a:t>Itens</a:t>
            </a:r>
            <a:r>
              <a:rPr lang="en-US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dirty="0" err="1">
                <a:latin typeface="Open Sans" charset="0"/>
                <a:ea typeface="Open Sans" charset="0"/>
                <a:cs typeface="Open Sans" charset="0"/>
              </a:rPr>
              <a:t>Coletáveis</a:t>
            </a:r>
            <a:endParaRPr lang="en-US" dirty="0">
              <a:latin typeface="Open Sans" charset="0"/>
              <a:ea typeface="Open Sans" charset="0"/>
              <a:cs typeface="Open Sans" charset="0"/>
            </a:endParaRPr>
          </a:p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latin typeface="Open Sans" charset="0"/>
                <a:ea typeface="Open Sans" charset="0"/>
                <a:cs typeface="Open Sans" charset="0"/>
              </a:rPr>
              <a:t>Level </a:t>
            </a:r>
            <a:r>
              <a:rPr lang="en-US" dirty="0" smtClean="0">
                <a:latin typeface="Open Sans" charset="0"/>
                <a:ea typeface="Open Sans" charset="0"/>
                <a:cs typeface="Open Sans" charset="0"/>
              </a:rPr>
              <a:t>Design</a:t>
            </a:r>
          </a:p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latin typeface="Open Sans" charset="0"/>
                <a:ea typeface="Open Sans" charset="0"/>
                <a:cs typeface="Open Sans" charset="0"/>
              </a:rPr>
              <a:t>Level Clear</a:t>
            </a:r>
            <a:endParaRPr lang="en-US" dirty="0">
              <a:latin typeface="Open Sans" charset="0"/>
              <a:ea typeface="Open Sans" charset="0"/>
              <a:cs typeface="Open Sans" charset="0"/>
            </a:endParaRPr>
          </a:p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latin typeface="Open Sans" charset="0"/>
                <a:ea typeface="Open Sans" charset="0"/>
                <a:cs typeface="Open Sans" charset="0"/>
              </a:rPr>
              <a:t>Interface HUD</a:t>
            </a:r>
          </a:p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i="1" dirty="0" smtClean="0">
                <a:latin typeface="Open Sans" charset="0"/>
                <a:ea typeface="Open Sans" charset="0"/>
                <a:cs typeface="Open Sans" charset="0"/>
              </a:rPr>
              <a:t>Storyboard</a:t>
            </a:r>
          </a:p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i="1" dirty="0" smtClean="0">
                <a:latin typeface="Open Sans" charset="0"/>
                <a:ea typeface="Open Sans" charset="0"/>
                <a:cs typeface="Open Sans" charset="0"/>
              </a:rPr>
              <a:t>Gameplay</a:t>
            </a:r>
            <a:endParaRPr lang="en-US" i="1" dirty="0">
              <a:latin typeface="Open Sans" charset="0"/>
              <a:ea typeface="Open Sans" charset="0"/>
              <a:cs typeface="Open Sans" charset="0"/>
            </a:endParaRPr>
          </a:p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endParaRPr lang="en-US" dirty="0"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48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88"/>
    </mc:Choice>
    <mc:Fallback xmlns="">
      <p:transition spd="slow" advTm="29388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7000"/>
            <a:lum/>
          </a:blip>
          <a:srcRect/>
          <a:stretch>
            <a:fillRect l="-34000" r="34000"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i="1" dirty="0"/>
              <a:t>Arte</a:t>
            </a:r>
            <a:endParaRPr lang="en" i="1" dirty="0"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28</a:t>
            </a:fld>
            <a:endParaRPr lang="en" dirty="0"/>
          </a:p>
        </p:txBody>
      </p:sp>
      <p:sp>
        <p:nvSpPr>
          <p:cNvPr id="285" name="Shape 285"/>
          <p:cNvSpPr txBox="1">
            <a:spLocks noGrp="1"/>
          </p:cNvSpPr>
          <p:nvPr>
            <p:ph type="body" idx="4294967295"/>
          </p:nvPr>
        </p:nvSpPr>
        <p:spPr>
          <a:xfrm>
            <a:off x="442405" y="1947454"/>
            <a:ext cx="2146300" cy="150560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400" smtClean="0"/>
              <a:t>Estilo próprio</a:t>
            </a:r>
          </a:p>
          <a:p>
            <a:pPr lvl="0" rtl="0">
              <a:spcBef>
                <a:spcPts val="0"/>
              </a:spcBef>
              <a:buNone/>
            </a:pPr>
            <a:endParaRPr lang="pt-BR" sz="1400" dirty="0" smtClean="0"/>
          </a:p>
          <a:p>
            <a:pPr lvl="0" rtl="0">
              <a:spcBef>
                <a:spcPts val="0"/>
              </a:spcBef>
              <a:buNone/>
            </a:pPr>
            <a:r>
              <a:rPr lang="pt-BR" sz="1400" dirty="0" smtClean="0"/>
              <a:t>Criação </a:t>
            </a:r>
            <a:r>
              <a:rPr lang="pt-BR" sz="1400" dirty="0"/>
              <a:t>de elementos gráficos para compor cartilha sobre vermicompostagem.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8" r="24108"/>
          <a:stretch/>
        </p:blipFill>
        <p:spPr>
          <a:xfrm>
            <a:off x="3319374" y="0"/>
            <a:ext cx="1858781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479" y="0"/>
            <a:ext cx="363838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51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59"/>
    </mc:Choice>
    <mc:Fallback xmlns="">
      <p:transition spd="slow" advTm="23559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7000"/>
            <a:lum/>
          </a:blip>
          <a:srcRect/>
          <a:stretch>
            <a:fillRect l="-34000" r="34000"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i="1" dirty="0"/>
              <a:t>Arte</a:t>
            </a:r>
            <a:endParaRPr lang="en" i="1" dirty="0"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29</a:t>
            </a:fld>
            <a:endParaRPr lang="en" dirty="0"/>
          </a:p>
        </p:txBody>
      </p:sp>
      <p:sp>
        <p:nvSpPr>
          <p:cNvPr id="285" name="Shape 285"/>
          <p:cNvSpPr txBox="1">
            <a:spLocks noGrp="1"/>
          </p:cNvSpPr>
          <p:nvPr>
            <p:ph type="body" idx="4294967295"/>
          </p:nvPr>
        </p:nvSpPr>
        <p:spPr>
          <a:xfrm>
            <a:off x="442405" y="1947454"/>
            <a:ext cx="2146300" cy="13747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400" dirty="0"/>
              <a:t>Aplicação em Sala de Aula.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83485" y="-345948"/>
            <a:ext cx="2067068" cy="27589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980" y="10944"/>
            <a:ext cx="3569019" cy="20489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55"/>
          <a:stretch/>
        </p:blipFill>
        <p:spPr>
          <a:xfrm>
            <a:off x="5574980" y="2046740"/>
            <a:ext cx="3569020" cy="30967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5" t="7599" r="33957" b="-420"/>
          <a:stretch/>
        </p:blipFill>
        <p:spPr>
          <a:xfrm>
            <a:off x="3036437" y="2046741"/>
            <a:ext cx="2556995" cy="310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3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02"/>
    </mc:Choice>
    <mc:Fallback xmlns="">
      <p:transition spd="slow" advTm="11902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pPr lvl="0" algn="ctr">
                <a:spcBef>
                  <a:spcPts val="0"/>
                </a:spcBef>
                <a:buNone/>
              </a:pPr>
              <a:t>3</a:t>
            </a:fld>
            <a:endParaRPr lang="en" dirty="0">
              <a:solidFill>
                <a:srgbClr val="294667"/>
              </a:solidFill>
            </a:endParaRPr>
          </a:p>
        </p:txBody>
      </p:sp>
      <p:sp>
        <p:nvSpPr>
          <p:cNvPr id="199" name="Shape 199"/>
          <p:cNvSpPr txBox="1">
            <a:spLocks noGrp="1"/>
          </p:cNvSpPr>
          <p:nvPr>
            <p:ph type="title" idx="4294967295"/>
          </p:nvPr>
        </p:nvSpPr>
        <p:spPr>
          <a:xfrm>
            <a:off x="255639" y="1881188"/>
            <a:ext cx="4497336" cy="138112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514350" lvl="0" indent="-514350" rtl="0">
              <a:spcBef>
                <a:spcPts val="0"/>
              </a:spcBef>
              <a:buClr>
                <a:srgbClr val="31473A"/>
              </a:buClr>
              <a:buFont typeface="+mj-lt"/>
              <a:buAutoNum type="arabicPeriod"/>
            </a:pPr>
            <a:r>
              <a:rPr lang="pt-BR" sz="2400" dirty="0" smtClean="0">
                <a:solidFill>
                  <a:schemeClr val="tx1"/>
                </a:solidFill>
              </a:rPr>
              <a:t>Problemática</a:t>
            </a:r>
            <a:endParaRPr lang="en" sz="2400" dirty="0">
              <a:solidFill>
                <a:schemeClr val="tx1"/>
              </a:solidFill>
            </a:endParaRPr>
          </a:p>
        </p:txBody>
      </p:sp>
      <p:sp>
        <p:nvSpPr>
          <p:cNvPr id="4" name="Shape 199"/>
          <p:cNvSpPr txBox="1">
            <a:spLocks/>
          </p:cNvSpPr>
          <p:nvPr/>
        </p:nvSpPr>
        <p:spPr>
          <a:xfrm>
            <a:off x="747252" y="2805113"/>
            <a:ext cx="4497336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73A"/>
              </a:buClr>
              <a:buSzTx/>
              <a:buFont typeface="+mj-lt"/>
              <a:buNone/>
              <a:tabLst/>
              <a:defRPr/>
            </a:pPr>
            <a:r>
              <a:rPr lang="pt-BR" sz="1600" dirty="0" smtClean="0">
                <a:solidFill>
                  <a:schemeClr val="tx1"/>
                </a:solidFill>
              </a:rPr>
              <a:t>Resíduos </a:t>
            </a:r>
            <a:r>
              <a:rPr lang="pt-BR" sz="1600" smtClean="0">
                <a:solidFill>
                  <a:schemeClr val="tx1"/>
                </a:solidFill>
              </a:rPr>
              <a:t>Sólidos Urbanos</a:t>
            </a:r>
            <a:endParaRPr lang="en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06"/>
    </mc:Choice>
    <mc:Fallback xmlns="">
      <p:transition spd="slow" advTm="27206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7000"/>
            <a:lum/>
          </a:blip>
          <a:srcRect/>
          <a:stretch>
            <a:fillRect l="-34000" r="34000"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i="1" dirty="0"/>
              <a:t>Personagem</a:t>
            </a:r>
            <a:endParaRPr lang="en" i="1" dirty="0"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30</a:t>
            </a:fld>
            <a:endParaRPr lang="en" dirty="0"/>
          </a:p>
        </p:txBody>
      </p:sp>
      <p:sp>
        <p:nvSpPr>
          <p:cNvPr id="285" name="Shape 285"/>
          <p:cNvSpPr txBox="1">
            <a:spLocks noGrp="1"/>
          </p:cNvSpPr>
          <p:nvPr>
            <p:ph type="body" idx="4294967295"/>
          </p:nvPr>
        </p:nvSpPr>
        <p:spPr>
          <a:xfrm>
            <a:off x="442405" y="1947454"/>
            <a:ext cx="2146300" cy="13747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400" b="1" dirty="0"/>
              <a:t>Nonda</a:t>
            </a:r>
            <a:endParaRPr lang="en" sz="1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449" y="2921702"/>
            <a:ext cx="2368196" cy="1432717"/>
          </a:xfrm>
          <a:prstGeom prst="rect">
            <a:avLst/>
          </a:prstGeom>
        </p:spPr>
      </p:pic>
      <p:sp>
        <p:nvSpPr>
          <p:cNvPr id="7" name="Shape 285"/>
          <p:cNvSpPr txBox="1">
            <a:spLocks noGrp="1"/>
          </p:cNvSpPr>
          <p:nvPr>
            <p:ph type="body" idx="4294967295"/>
          </p:nvPr>
        </p:nvSpPr>
        <p:spPr>
          <a:xfrm>
            <a:off x="3266884" y="1947453"/>
            <a:ext cx="2971355" cy="13747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400" dirty="0"/>
              <a:t>1 ano de idade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1400" dirty="0"/>
              <a:t>Anelídeo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1400" dirty="0"/>
              <a:t>Ambiente cativeiro: Minhocário</a:t>
            </a:r>
          </a:p>
        </p:txBody>
      </p:sp>
      <p:sp>
        <p:nvSpPr>
          <p:cNvPr id="9" name="Shape 285"/>
          <p:cNvSpPr txBox="1">
            <a:spLocks noGrp="1"/>
          </p:cNvSpPr>
          <p:nvPr>
            <p:ph type="body" idx="4294967295"/>
          </p:nvPr>
        </p:nvSpPr>
        <p:spPr>
          <a:xfrm>
            <a:off x="6666141" y="3638061"/>
            <a:ext cx="2146300" cy="84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pt-BR" sz="1400" dirty="0"/>
              <a:t>5 </a:t>
            </a:r>
            <a:r>
              <a:rPr lang="pt-BR" sz="1400" dirty="0" smtClean="0"/>
              <a:t>Vidas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66697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76"/>
    </mc:Choice>
    <mc:Fallback xmlns="">
      <p:transition spd="slow" advTm="26476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7000"/>
            <a:lum/>
          </a:blip>
          <a:srcRect/>
          <a:stretch>
            <a:fillRect l="-34000" r="34000"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i="1" dirty="0"/>
              <a:t>Controle</a:t>
            </a:r>
            <a:endParaRPr lang="en" i="1" dirty="0"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31</a:t>
            </a:fld>
            <a:endParaRPr lang="en" dirty="0"/>
          </a:p>
        </p:txBody>
      </p:sp>
      <p:sp>
        <p:nvSpPr>
          <p:cNvPr id="285" name="Shape 285"/>
          <p:cNvSpPr txBox="1">
            <a:spLocks noGrp="1"/>
          </p:cNvSpPr>
          <p:nvPr>
            <p:ph type="body" idx="4294967295"/>
          </p:nvPr>
        </p:nvSpPr>
        <p:spPr>
          <a:xfrm>
            <a:off x="442405" y="1947454"/>
            <a:ext cx="2146300" cy="13747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400" b="1" dirty="0"/>
              <a:t>Nonda</a:t>
            </a:r>
            <a:endParaRPr lang="en" sz="1400" b="1" dirty="0"/>
          </a:p>
        </p:txBody>
      </p:sp>
      <p:sp>
        <p:nvSpPr>
          <p:cNvPr id="7" name="Shape 285"/>
          <p:cNvSpPr txBox="1">
            <a:spLocks noGrp="1"/>
          </p:cNvSpPr>
          <p:nvPr>
            <p:ph type="body" idx="4294967295"/>
          </p:nvPr>
        </p:nvSpPr>
        <p:spPr>
          <a:xfrm>
            <a:off x="3368485" y="1954348"/>
            <a:ext cx="2146300" cy="102942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 sz="1400" b="1" dirty="0"/>
              <a:t>Slide para os lados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/>
              <a:t>Esquerda 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/>
              <a:t>Direita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68485" y="3007360"/>
            <a:ext cx="2187474" cy="13233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739" y="2607279"/>
            <a:ext cx="2187474" cy="1723464"/>
          </a:xfrm>
          <a:prstGeom prst="rect">
            <a:avLst/>
          </a:prstGeom>
        </p:spPr>
      </p:pic>
      <p:sp>
        <p:nvSpPr>
          <p:cNvPr id="9" name="Shape 285"/>
          <p:cNvSpPr txBox="1">
            <a:spLocks noGrp="1"/>
          </p:cNvSpPr>
          <p:nvPr>
            <p:ph type="body" idx="4294967295"/>
          </p:nvPr>
        </p:nvSpPr>
        <p:spPr>
          <a:xfrm>
            <a:off x="6335739" y="1947454"/>
            <a:ext cx="2146300" cy="102942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 sz="1400" b="1" dirty="0"/>
              <a:t>Slide para cima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/>
              <a:t>Pulo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/>
              <a:t>Duplo Pulo</a:t>
            </a:r>
            <a:endParaRPr lang="en" sz="1400" dirty="0"/>
          </a:p>
        </p:txBody>
      </p:sp>
    </p:spTree>
    <p:extLst>
      <p:ext uri="{BB962C8B-B14F-4D97-AF65-F5344CB8AC3E}">
        <p14:creationId xmlns:p14="http://schemas.microsoft.com/office/powerpoint/2010/main" val="82099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41"/>
    </mc:Choice>
    <mc:Fallback xmlns="">
      <p:transition spd="slow" advTm="18841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7000"/>
            <a:lum/>
          </a:blip>
          <a:srcRect/>
          <a:stretch>
            <a:fillRect l="-34000" r="34000"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i="1" dirty="0"/>
              <a:t>Predadores</a:t>
            </a:r>
            <a:endParaRPr lang="en" i="1" dirty="0"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32</a:t>
            </a:fld>
            <a:endParaRPr lang="en" dirty="0"/>
          </a:p>
        </p:txBody>
      </p:sp>
      <p:sp>
        <p:nvSpPr>
          <p:cNvPr id="285" name="Shape 285"/>
          <p:cNvSpPr txBox="1">
            <a:spLocks noGrp="1"/>
          </p:cNvSpPr>
          <p:nvPr>
            <p:ph type="body" idx="4294967295"/>
          </p:nvPr>
        </p:nvSpPr>
        <p:spPr>
          <a:xfrm>
            <a:off x="442405" y="1947454"/>
            <a:ext cx="2146300" cy="13747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400" b="1" dirty="0"/>
              <a:t>Pássaro</a:t>
            </a:r>
            <a:endParaRPr lang="pt-BR" sz="1400" dirty="0"/>
          </a:p>
          <a:p>
            <a:pPr lvl="0">
              <a:spcBef>
                <a:spcPts val="0"/>
              </a:spcBef>
              <a:buNone/>
            </a:pPr>
            <a:r>
              <a:rPr lang="pt-BR" sz="1400" dirty="0"/>
              <a:t>Formiga</a:t>
            </a:r>
          </a:p>
          <a:p>
            <a:pPr lvl="0">
              <a:spcBef>
                <a:spcPts val="0"/>
              </a:spcBef>
              <a:buNone/>
            </a:pPr>
            <a:r>
              <a:rPr lang="pt-BR" sz="1400" dirty="0"/>
              <a:t>Sanguessuga</a:t>
            </a:r>
          </a:p>
          <a:p>
            <a:pPr lvl="0" rtl="0">
              <a:spcBef>
                <a:spcPts val="0"/>
              </a:spcBef>
              <a:buNone/>
            </a:pPr>
            <a:endParaRPr lang="en" sz="1400" dirty="0"/>
          </a:p>
        </p:txBody>
      </p:sp>
      <p:sp>
        <p:nvSpPr>
          <p:cNvPr id="7" name="Shape 285"/>
          <p:cNvSpPr txBox="1">
            <a:spLocks noGrp="1"/>
          </p:cNvSpPr>
          <p:nvPr>
            <p:ph type="body" idx="4294967295"/>
          </p:nvPr>
        </p:nvSpPr>
        <p:spPr>
          <a:xfrm>
            <a:off x="6527311" y="4077788"/>
            <a:ext cx="2146300" cy="102942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 sz="1400" b="1" dirty="0"/>
              <a:t>Dano/Pontos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/>
              <a:t>Dano: -1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/>
              <a:t>Pontos: +150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268" y="2956516"/>
            <a:ext cx="1298359" cy="11070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269" y="1500990"/>
            <a:ext cx="1298359" cy="12163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157" y="1332941"/>
            <a:ext cx="1419886" cy="12908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054" y="1521310"/>
            <a:ext cx="1249065" cy="10719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461" y="1527187"/>
            <a:ext cx="1157459" cy="10660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157" y="2955760"/>
            <a:ext cx="1225203" cy="1122028"/>
          </a:xfrm>
          <a:prstGeom prst="rect">
            <a:avLst/>
          </a:prstGeom>
        </p:spPr>
      </p:pic>
      <p:sp>
        <p:nvSpPr>
          <p:cNvPr id="13" name="Shape 285"/>
          <p:cNvSpPr txBox="1">
            <a:spLocks noGrp="1"/>
          </p:cNvSpPr>
          <p:nvPr>
            <p:ph type="body" idx="4294967295"/>
          </p:nvPr>
        </p:nvSpPr>
        <p:spPr>
          <a:xfrm>
            <a:off x="3673285" y="4077788"/>
            <a:ext cx="2146300" cy="102942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 sz="1400" b="1" dirty="0"/>
              <a:t>Estados de Animação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 smtClean="0"/>
              <a:t>Andando</a:t>
            </a:r>
            <a:endParaRPr lang="pt-BR" sz="1400" dirty="0"/>
          </a:p>
          <a:p>
            <a:pPr marL="285750" indent="-285750">
              <a:spcBef>
                <a:spcPts val="0"/>
              </a:spcBef>
            </a:pPr>
            <a:r>
              <a:rPr lang="pt-BR" sz="1400" dirty="0" smtClean="0"/>
              <a:t>Atacando</a:t>
            </a:r>
            <a:endParaRPr lang="pt-BR" sz="1400" dirty="0"/>
          </a:p>
          <a:p>
            <a:pPr marL="285750" indent="-285750">
              <a:spcBef>
                <a:spcPts val="0"/>
              </a:spcBef>
            </a:pPr>
            <a:r>
              <a:rPr lang="pt-BR" sz="1400" dirty="0" smtClean="0"/>
              <a:t>Esperando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56429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9"/>
    </mc:Choice>
    <mc:Fallback xmlns="">
      <p:transition spd="slow" advTm="40009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7000"/>
            <a:lum/>
          </a:blip>
          <a:srcRect/>
          <a:stretch>
            <a:fillRect l="-34000" r="34000"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i="1" dirty="0"/>
              <a:t>Predadores</a:t>
            </a:r>
            <a:endParaRPr lang="en" i="1" dirty="0"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33</a:t>
            </a:fld>
            <a:endParaRPr lang="en" dirty="0"/>
          </a:p>
        </p:txBody>
      </p:sp>
      <p:sp>
        <p:nvSpPr>
          <p:cNvPr id="285" name="Shape 285"/>
          <p:cNvSpPr txBox="1">
            <a:spLocks noGrp="1"/>
          </p:cNvSpPr>
          <p:nvPr>
            <p:ph type="body" idx="4294967295"/>
          </p:nvPr>
        </p:nvSpPr>
        <p:spPr>
          <a:xfrm>
            <a:off x="442405" y="1947454"/>
            <a:ext cx="2146300" cy="13747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400" dirty="0"/>
              <a:t>Pássaro</a:t>
            </a:r>
          </a:p>
          <a:p>
            <a:pPr>
              <a:spcBef>
                <a:spcPts val="0"/>
              </a:spcBef>
              <a:buNone/>
            </a:pPr>
            <a:r>
              <a:rPr lang="pt-BR" sz="1400" b="1" dirty="0"/>
              <a:t>Formiga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1400" dirty="0"/>
              <a:t>Sanguessuga</a:t>
            </a:r>
          </a:p>
          <a:p>
            <a:pPr lvl="0" rtl="0">
              <a:spcBef>
                <a:spcPts val="0"/>
              </a:spcBef>
              <a:buNone/>
            </a:pPr>
            <a:endParaRPr lang="en" sz="1400" dirty="0"/>
          </a:p>
        </p:txBody>
      </p:sp>
      <p:sp>
        <p:nvSpPr>
          <p:cNvPr id="7" name="Shape 285"/>
          <p:cNvSpPr txBox="1">
            <a:spLocks noGrp="1"/>
          </p:cNvSpPr>
          <p:nvPr>
            <p:ph type="body" idx="4294967295"/>
          </p:nvPr>
        </p:nvSpPr>
        <p:spPr>
          <a:xfrm>
            <a:off x="6527311" y="4077788"/>
            <a:ext cx="2146300" cy="102942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 sz="1400" b="1" dirty="0"/>
              <a:t>Dano/Pontos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/>
              <a:t>Dano: -2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/>
              <a:t>Pontos: +300</a:t>
            </a:r>
          </a:p>
        </p:txBody>
      </p:sp>
      <p:sp>
        <p:nvSpPr>
          <p:cNvPr id="13" name="Shape 285"/>
          <p:cNvSpPr txBox="1">
            <a:spLocks noGrp="1"/>
          </p:cNvSpPr>
          <p:nvPr>
            <p:ph type="body" idx="4294967295"/>
          </p:nvPr>
        </p:nvSpPr>
        <p:spPr>
          <a:xfrm>
            <a:off x="3673285" y="4077788"/>
            <a:ext cx="2146300" cy="102942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 sz="1400" b="1" dirty="0"/>
              <a:t>Estados de Animação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 smtClean="0"/>
              <a:t>Andando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 smtClean="0"/>
              <a:t>Atacando</a:t>
            </a:r>
            <a:endParaRPr lang="pt-BR" sz="1400" dirty="0"/>
          </a:p>
          <a:p>
            <a:pPr marL="285750" indent="-285750">
              <a:spcBef>
                <a:spcPts val="0"/>
              </a:spcBef>
            </a:pPr>
            <a:r>
              <a:rPr lang="pt-BR" sz="1400" dirty="0" smtClean="0"/>
              <a:t>Esperando</a:t>
            </a:r>
            <a:endParaRPr lang="pt-BR" sz="1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936" y="2719396"/>
            <a:ext cx="1470744" cy="12397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671" y="2724694"/>
            <a:ext cx="1691640" cy="123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8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22"/>
    </mc:Choice>
    <mc:Fallback xmlns="">
      <p:transition spd="slow" advTm="16222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7000"/>
            <a:lum/>
          </a:blip>
          <a:srcRect/>
          <a:stretch>
            <a:fillRect l="-34000" r="34000"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i="1" dirty="0"/>
              <a:t>Predadores</a:t>
            </a:r>
            <a:endParaRPr lang="en" i="1" dirty="0"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34</a:t>
            </a:fld>
            <a:endParaRPr lang="en" dirty="0"/>
          </a:p>
        </p:txBody>
      </p:sp>
      <p:sp>
        <p:nvSpPr>
          <p:cNvPr id="285" name="Shape 285"/>
          <p:cNvSpPr txBox="1">
            <a:spLocks noGrp="1"/>
          </p:cNvSpPr>
          <p:nvPr>
            <p:ph type="body" idx="4294967295"/>
          </p:nvPr>
        </p:nvSpPr>
        <p:spPr>
          <a:xfrm>
            <a:off x="442405" y="1947454"/>
            <a:ext cx="2146300" cy="13747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400" dirty="0"/>
              <a:t>Pássaro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1400" dirty="0"/>
              <a:t>Formiga</a:t>
            </a:r>
          </a:p>
          <a:p>
            <a:pPr>
              <a:spcBef>
                <a:spcPts val="0"/>
              </a:spcBef>
              <a:buNone/>
            </a:pPr>
            <a:r>
              <a:rPr lang="pt-BR" sz="1400" b="1" dirty="0"/>
              <a:t>Sanguessuga</a:t>
            </a:r>
          </a:p>
          <a:p>
            <a:pPr lvl="0" rtl="0">
              <a:spcBef>
                <a:spcPts val="0"/>
              </a:spcBef>
              <a:buNone/>
            </a:pPr>
            <a:endParaRPr lang="pt-BR" sz="1400" dirty="0"/>
          </a:p>
          <a:p>
            <a:pPr lvl="0" rtl="0">
              <a:spcBef>
                <a:spcPts val="0"/>
              </a:spcBef>
              <a:buNone/>
            </a:pPr>
            <a:endParaRPr lang="en" sz="1400" dirty="0"/>
          </a:p>
        </p:txBody>
      </p:sp>
      <p:sp>
        <p:nvSpPr>
          <p:cNvPr id="7" name="Shape 285"/>
          <p:cNvSpPr txBox="1">
            <a:spLocks noGrp="1"/>
          </p:cNvSpPr>
          <p:nvPr>
            <p:ph type="body" idx="4294967295"/>
          </p:nvPr>
        </p:nvSpPr>
        <p:spPr>
          <a:xfrm>
            <a:off x="6527311" y="4077788"/>
            <a:ext cx="2146300" cy="102942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 sz="1400" b="1" dirty="0"/>
              <a:t>Dano/Pontos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/>
              <a:t>Dano: -2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/>
              <a:t>Pontos: +450</a:t>
            </a:r>
          </a:p>
        </p:txBody>
      </p:sp>
      <p:sp>
        <p:nvSpPr>
          <p:cNvPr id="13" name="Shape 285"/>
          <p:cNvSpPr txBox="1">
            <a:spLocks noGrp="1"/>
          </p:cNvSpPr>
          <p:nvPr>
            <p:ph type="body" idx="4294967295"/>
          </p:nvPr>
        </p:nvSpPr>
        <p:spPr>
          <a:xfrm>
            <a:off x="3673285" y="4077788"/>
            <a:ext cx="2146300" cy="102942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 sz="1400" b="1" dirty="0"/>
              <a:t>Estados de Animação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 smtClean="0"/>
              <a:t>Andando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 smtClean="0"/>
              <a:t>Atacando</a:t>
            </a:r>
            <a:endParaRPr lang="pt-BR" sz="1400" dirty="0"/>
          </a:p>
          <a:p>
            <a:pPr marL="285750" indent="-285750">
              <a:spcBef>
                <a:spcPts val="0"/>
              </a:spcBef>
            </a:pPr>
            <a:r>
              <a:rPr lang="pt-BR" sz="1400" dirty="0" smtClean="0"/>
              <a:t>Morrendo</a:t>
            </a:r>
            <a:endParaRPr lang="pt-BR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793" y="3026350"/>
            <a:ext cx="2343687" cy="7448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708" y="3026350"/>
            <a:ext cx="2333757" cy="74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90"/>
    </mc:Choice>
    <mc:Fallback xmlns="">
      <p:transition spd="slow" advTm="1469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7000"/>
            <a:lum/>
          </a:blip>
          <a:srcRect/>
          <a:stretch>
            <a:fillRect l="-34000" r="34000"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i="1" dirty="0"/>
              <a:t>Itens Coletáveis</a:t>
            </a:r>
            <a:endParaRPr lang="en" i="1" dirty="0"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35</a:t>
            </a:fld>
            <a:endParaRPr lang="en" dirty="0"/>
          </a:p>
        </p:txBody>
      </p:sp>
      <p:sp>
        <p:nvSpPr>
          <p:cNvPr id="285" name="Shape 285"/>
          <p:cNvSpPr txBox="1">
            <a:spLocks noGrp="1"/>
          </p:cNvSpPr>
          <p:nvPr>
            <p:ph type="body" idx="4294967295"/>
          </p:nvPr>
        </p:nvSpPr>
        <p:spPr>
          <a:xfrm>
            <a:off x="442405" y="1947454"/>
            <a:ext cx="2146300" cy="13747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400" b="1" dirty="0"/>
              <a:t>Saudáveis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1400" dirty="0"/>
              <a:t>Não Saudáveis</a:t>
            </a:r>
          </a:p>
          <a:p>
            <a:pPr lvl="0" rtl="0">
              <a:spcBef>
                <a:spcPts val="0"/>
              </a:spcBef>
              <a:buNone/>
            </a:pPr>
            <a:endParaRPr lang="en" sz="1400" dirty="0"/>
          </a:p>
        </p:txBody>
      </p:sp>
      <p:sp>
        <p:nvSpPr>
          <p:cNvPr id="13" name="Shape 285"/>
          <p:cNvSpPr txBox="1">
            <a:spLocks noGrp="1"/>
          </p:cNvSpPr>
          <p:nvPr>
            <p:ph type="body" idx="4294967295"/>
          </p:nvPr>
        </p:nvSpPr>
        <p:spPr>
          <a:xfrm>
            <a:off x="3673285" y="1374410"/>
            <a:ext cx="2245242" cy="251916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 sz="1400" b="1" dirty="0"/>
              <a:t>Saudáveis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/>
              <a:t>Alface – 5pts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/>
              <a:t>Agrião – 5pts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/>
              <a:t>Banana  – 4pts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/>
              <a:t>Borra de Café – 2pts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/>
              <a:t>Casca de Ovo – 1pt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/>
              <a:t>Maçã – 4pts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/>
              <a:t>Pão – 2pts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/>
              <a:t>Pacote de Chá  (</a:t>
            </a:r>
            <a:r>
              <a:rPr lang="pt-BR" sz="1400" i="1" dirty="0"/>
              <a:t>Power </a:t>
            </a:r>
            <a:r>
              <a:rPr lang="pt-BR" sz="1400" i="1" dirty="0" err="1"/>
              <a:t>up</a:t>
            </a:r>
            <a:r>
              <a:rPr lang="pt-BR" sz="1400" dirty="0"/>
              <a:t>) – 12pts </a:t>
            </a:r>
            <a:r>
              <a:rPr lang="pt-BR" sz="1600" baseline="-25000" dirty="0"/>
              <a:t>*Restaura 100% vida</a:t>
            </a:r>
            <a:endParaRPr lang="pt-BR" sz="1400" baseline="-25000" dirty="0"/>
          </a:p>
          <a:p>
            <a:pPr marL="285750" indent="-285750">
              <a:spcBef>
                <a:spcPts val="0"/>
              </a:spcBef>
            </a:pPr>
            <a:endParaRPr lang="pt-BR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527" y="4492349"/>
            <a:ext cx="980546" cy="4636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296" y="3479480"/>
            <a:ext cx="493008" cy="6797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679" y="4460339"/>
            <a:ext cx="1016001" cy="5276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610" y="2619566"/>
            <a:ext cx="1084463" cy="4959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994" y="2572756"/>
            <a:ext cx="946839" cy="5284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491" y="4396061"/>
            <a:ext cx="900430" cy="55142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492" y="3600816"/>
            <a:ext cx="989188" cy="4370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245" y="1319888"/>
            <a:ext cx="980436" cy="89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1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132"/>
    </mc:Choice>
    <mc:Fallback xmlns="">
      <p:transition spd="slow" advTm="51132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7000"/>
            <a:lum/>
          </a:blip>
          <a:srcRect/>
          <a:stretch>
            <a:fillRect l="-34000" r="34000"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i="1" dirty="0"/>
              <a:t>Itens Coletáveis</a:t>
            </a:r>
            <a:endParaRPr lang="en" i="1" dirty="0"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36</a:t>
            </a:fld>
            <a:endParaRPr lang="en" dirty="0"/>
          </a:p>
        </p:txBody>
      </p:sp>
      <p:sp>
        <p:nvSpPr>
          <p:cNvPr id="285" name="Shape 285"/>
          <p:cNvSpPr txBox="1">
            <a:spLocks noGrp="1"/>
          </p:cNvSpPr>
          <p:nvPr>
            <p:ph type="body" idx="4294967295"/>
          </p:nvPr>
        </p:nvSpPr>
        <p:spPr>
          <a:xfrm>
            <a:off x="442405" y="1947454"/>
            <a:ext cx="2146300" cy="13747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400" dirty="0"/>
              <a:t>Saudáveis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1400" b="1" dirty="0"/>
              <a:t>Não Saudáveis</a:t>
            </a:r>
          </a:p>
          <a:p>
            <a:pPr lvl="0" rtl="0">
              <a:spcBef>
                <a:spcPts val="0"/>
              </a:spcBef>
              <a:buNone/>
            </a:pPr>
            <a:endParaRPr lang="en" sz="1400" dirty="0"/>
          </a:p>
        </p:txBody>
      </p:sp>
      <p:sp>
        <p:nvSpPr>
          <p:cNvPr id="13" name="Shape 285"/>
          <p:cNvSpPr txBox="1">
            <a:spLocks noGrp="1"/>
          </p:cNvSpPr>
          <p:nvPr>
            <p:ph type="body" idx="4294967295"/>
          </p:nvPr>
        </p:nvSpPr>
        <p:spPr>
          <a:xfrm>
            <a:off x="3673284" y="1374410"/>
            <a:ext cx="2566365" cy="182599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 sz="1400" b="1" dirty="0"/>
              <a:t>Não Saudáveis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/>
              <a:t>Ossos de Frango – -7pts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/>
              <a:t>Espinhos –  -5pts 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dirty="0"/>
              <a:t>Queijo e derivados de leite –  -7pts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884" y="3294057"/>
            <a:ext cx="1295146" cy="53211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060" y="3200400"/>
            <a:ext cx="1323351" cy="62577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503" y="3249526"/>
            <a:ext cx="976133" cy="62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9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34"/>
    </mc:Choice>
    <mc:Fallback xmlns="">
      <p:transition spd="slow" advTm="25034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7000"/>
            <a:lum/>
          </a:blip>
          <a:srcRect/>
          <a:stretch>
            <a:fillRect l="-34000" r="34000"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i="1" dirty="0" err="1"/>
              <a:t>Level</a:t>
            </a:r>
            <a:r>
              <a:rPr lang="pt-BR" i="1" dirty="0"/>
              <a:t> Design</a:t>
            </a:r>
            <a:endParaRPr lang="en" i="1" dirty="0"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37</a:t>
            </a:fld>
            <a:endParaRPr lang="en" dirty="0"/>
          </a:p>
        </p:txBody>
      </p:sp>
      <p:sp>
        <p:nvSpPr>
          <p:cNvPr id="285" name="Shape 285"/>
          <p:cNvSpPr txBox="1">
            <a:spLocks noGrp="1"/>
          </p:cNvSpPr>
          <p:nvPr>
            <p:ph type="body" idx="4294967295"/>
          </p:nvPr>
        </p:nvSpPr>
        <p:spPr>
          <a:xfrm>
            <a:off x="442404" y="1947454"/>
            <a:ext cx="2290963" cy="13747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400" b="1" dirty="0" smtClean="0"/>
              <a:t>Jogo Nonda possui 10 Fases</a:t>
            </a:r>
          </a:p>
          <a:p>
            <a:pPr>
              <a:spcBef>
                <a:spcPts val="0"/>
              </a:spcBef>
              <a:buNone/>
            </a:pPr>
            <a:r>
              <a:rPr lang="pt-BR" sz="1400" dirty="0" smtClean="0"/>
              <a:t>Um </a:t>
            </a:r>
            <a:r>
              <a:rPr lang="pt-BR" sz="1400" dirty="0"/>
              <a:t>ambiente só (cativeiro)</a:t>
            </a:r>
          </a:p>
          <a:p>
            <a:pPr lvl="0" rtl="0">
              <a:spcBef>
                <a:spcPts val="0"/>
              </a:spcBef>
              <a:buNone/>
            </a:pPr>
            <a:endParaRPr lang="pt-BR" sz="1400" b="1" dirty="0"/>
          </a:p>
          <a:p>
            <a:pPr lvl="0" rtl="0">
              <a:spcBef>
                <a:spcPts val="0"/>
              </a:spcBef>
              <a:buNone/>
            </a:pPr>
            <a:endParaRPr lang="en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003" y="642789"/>
            <a:ext cx="6100997" cy="398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93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71"/>
    </mc:Choice>
    <mc:Fallback xmlns="">
      <p:transition spd="slow" advTm="10071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7000"/>
            <a:lum/>
          </a:blip>
          <a:srcRect/>
          <a:stretch>
            <a:fillRect l="-34000" r="34000"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i="1" dirty="0"/>
              <a:t>Interface HUD</a:t>
            </a:r>
            <a:endParaRPr lang="en" i="1" dirty="0"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38</a:t>
            </a:fld>
            <a:endParaRPr lang="en" dirty="0"/>
          </a:p>
        </p:txBody>
      </p:sp>
      <p:sp>
        <p:nvSpPr>
          <p:cNvPr id="285" name="Shape 285"/>
          <p:cNvSpPr txBox="1">
            <a:spLocks noGrp="1"/>
          </p:cNvSpPr>
          <p:nvPr>
            <p:ph type="body" idx="4294967295"/>
          </p:nvPr>
        </p:nvSpPr>
        <p:spPr>
          <a:xfrm>
            <a:off x="442405" y="1947454"/>
            <a:ext cx="2146300" cy="13747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1400" dirty="0"/>
              <a:t>Tempo</a:t>
            </a:r>
          </a:p>
          <a:p>
            <a:pPr lvl="0">
              <a:spcBef>
                <a:spcPts val="0"/>
              </a:spcBef>
              <a:buNone/>
            </a:pPr>
            <a:r>
              <a:rPr lang="pt-BR" sz="1400" dirty="0"/>
              <a:t>Vida</a:t>
            </a:r>
          </a:p>
          <a:p>
            <a:pPr>
              <a:spcBef>
                <a:spcPts val="0"/>
              </a:spcBef>
              <a:buNone/>
            </a:pPr>
            <a:r>
              <a:rPr lang="pt-BR" sz="1400" dirty="0"/>
              <a:t>Pontos</a:t>
            </a:r>
            <a:endParaRPr lang="en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78"/>
          <a:stretch/>
        </p:blipFill>
        <p:spPr>
          <a:xfrm>
            <a:off x="8371840" y="1283241"/>
            <a:ext cx="660400" cy="31960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963"/>
          <a:stretch/>
        </p:blipFill>
        <p:spPr>
          <a:xfrm>
            <a:off x="3078480" y="1283241"/>
            <a:ext cx="5953760" cy="436609"/>
          </a:xfrm>
          <a:prstGeom prst="rect">
            <a:avLst/>
          </a:prstGeom>
        </p:spPr>
      </p:pic>
      <p:sp>
        <p:nvSpPr>
          <p:cNvPr id="12" name="Shape 285"/>
          <p:cNvSpPr txBox="1">
            <a:spLocks noGrp="1"/>
          </p:cNvSpPr>
          <p:nvPr>
            <p:ph type="body" idx="4294967295"/>
          </p:nvPr>
        </p:nvSpPr>
        <p:spPr>
          <a:xfrm>
            <a:off x="3133313" y="1719850"/>
            <a:ext cx="1554480" cy="40966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1400" dirty="0"/>
              <a:t>Tempo Restante</a:t>
            </a:r>
            <a:endParaRPr lang="en" sz="1400" dirty="0"/>
          </a:p>
        </p:txBody>
      </p:sp>
      <p:sp>
        <p:nvSpPr>
          <p:cNvPr id="13" name="Shape 285"/>
          <p:cNvSpPr txBox="1">
            <a:spLocks noGrp="1"/>
          </p:cNvSpPr>
          <p:nvPr>
            <p:ph type="body" idx="4294967295"/>
          </p:nvPr>
        </p:nvSpPr>
        <p:spPr>
          <a:xfrm>
            <a:off x="5273040" y="1680067"/>
            <a:ext cx="1554480" cy="40966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1400"/>
              <a:t>Vida Restante</a:t>
            </a:r>
            <a:endParaRPr lang="en" sz="1400" dirty="0"/>
          </a:p>
        </p:txBody>
      </p:sp>
      <p:sp>
        <p:nvSpPr>
          <p:cNvPr id="14" name="Shape 285"/>
          <p:cNvSpPr txBox="1">
            <a:spLocks noGrp="1"/>
          </p:cNvSpPr>
          <p:nvPr>
            <p:ph type="body" idx="4294967295"/>
          </p:nvPr>
        </p:nvSpPr>
        <p:spPr>
          <a:xfrm>
            <a:off x="6803167" y="1680067"/>
            <a:ext cx="1554480" cy="54692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pt-BR" sz="1400" dirty="0"/>
              <a:t>Pontos a ser </a:t>
            </a:r>
          </a:p>
          <a:p>
            <a:pPr lvl="0" algn="r">
              <a:spcBef>
                <a:spcPts val="0"/>
              </a:spcBef>
              <a:buNone/>
            </a:pPr>
            <a:r>
              <a:rPr lang="pt-BR" sz="1400" dirty="0"/>
              <a:t>atingido</a:t>
            </a:r>
            <a:endParaRPr lang="en" sz="1400" dirty="0"/>
          </a:p>
        </p:txBody>
      </p:sp>
      <p:sp>
        <p:nvSpPr>
          <p:cNvPr id="15" name="Shape 285"/>
          <p:cNvSpPr txBox="1">
            <a:spLocks noGrp="1"/>
          </p:cNvSpPr>
          <p:nvPr>
            <p:ph type="body" idx="4294967295"/>
          </p:nvPr>
        </p:nvSpPr>
        <p:spPr>
          <a:xfrm>
            <a:off x="6803167" y="2565083"/>
            <a:ext cx="1554480" cy="54692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pt-BR" sz="1400" dirty="0"/>
              <a:t>Modal Informação</a:t>
            </a:r>
            <a:endParaRPr lang="en" sz="1400" dirty="0"/>
          </a:p>
        </p:txBody>
      </p:sp>
    </p:spTree>
    <p:extLst>
      <p:ext uri="{BB962C8B-B14F-4D97-AF65-F5344CB8AC3E}">
        <p14:creationId xmlns:p14="http://schemas.microsoft.com/office/powerpoint/2010/main" val="115410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73"/>
    </mc:Choice>
    <mc:Fallback xmlns="">
      <p:transition spd="slow" advTm="19673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7000"/>
            <a:lum/>
          </a:blip>
          <a:srcRect/>
          <a:stretch>
            <a:fillRect l="-34000" r="34000"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i="1" dirty="0" err="1"/>
              <a:t>Storyboard</a:t>
            </a:r>
            <a:endParaRPr lang="en" i="1" dirty="0"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39</a:t>
            </a:fld>
            <a:endParaRPr lang="en" dirty="0"/>
          </a:p>
        </p:txBody>
      </p:sp>
      <p:sp>
        <p:nvSpPr>
          <p:cNvPr id="285" name="Shape 285"/>
          <p:cNvSpPr txBox="1">
            <a:spLocks noGrp="1"/>
          </p:cNvSpPr>
          <p:nvPr>
            <p:ph type="body" idx="4294967295"/>
          </p:nvPr>
        </p:nvSpPr>
        <p:spPr>
          <a:xfrm>
            <a:off x="442405" y="1947454"/>
            <a:ext cx="2146300" cy="13747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" r="4322"/>
          <a:stretch/>
        </p:blipFill>
        <p:spPr>
          <a:xfrm>
            <a:off x="2260600" y="0"/>
            <a:ext cx="68834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4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706"/>
    </mc:Choice>
    <mc:Fallback xmlns="">
      <p:transition spd="slow" advTm="84706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pPr lvl="0" algn="ctr">
                <a:spcBef>
                  <a:spcPts val="0"/>
                </a:spcBef>
                <a:buNone/>
              </a:pPr>
              <a:t>4</a:t>
            </a:fld>
            <a:endParaRPr lang="en" dirty="0">
              <a:solidFill>
                <a:srgbClr val="294667"/>
              </a:solidFill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ctrTitle" idx="4294967295"/>
          </p:nvPr>
        </p:nvSpPr>
        <p:spPr>
          <a:xfrm>
            <a:off x="383457" y="432619"/>
            <a:ext cx="8357343" cy="87964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 dirty="0">
                <a:solidFill>
                  <a:srgbClr val="3F584A"/>
                </a:solidFill>
              </a:rPr>
              <a:t>+</a:t>
            </a:r>
            <a:r>
              <a:rPr lang="pt-BR" sz="3600" dirty="0" smtClean="0">
                <a:solidFill>
                  <a:srgbClr val="3F584A"/>
                </a:solidFill>
              </a:rPr>
              <a:t>76mi </a:t>
            </a:r>
            <a:r>
              <a:rPr lang="pt-BR" sz="2000" dirty="0">
                <a:solidFill>
                  <a:srgbClr val="3F584A"/>
                </a:solidFill>
              </a:rPr>
              <a:t>toneladas de Resíduos Sólidos Urbanos (RSU) em 2013.</a:t>
            </a:r>
            <a:endParaRPr lang="en" sz="2000" dirty="0">
              <a:solidFill>
                <a:srgbClr val="3F584A"/>
              </a:solidFill>
            </a:endParaRPr>
          </a:p>
        </p:txBody>
      </p:sp>
      <p:sp>
        <p:nvSpPr>
          <p:cNvPr id="6" name="Shape 236"/>
          <p:cNvSpPr txBox="1">
            <a:spLocks/>
          </p:cNvSpPr>
          <p:nvPr/>
        </p:nvSpPr>
        <p:spPr>
          <a:xfrm>
            <a:off x="5363498" y="4183623"/>
            <a:ext cx="3323303" cy="3392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r">
              <a:spcBef>
                <a:spcPts val="0"/>
              </a:spcBef>
              <a:buFont typeface="Open Sans"/>
              <a:buNone/>
            </a:pPr>
            <a:r>
              <a:rPr lang="pt-BR" sz="1200" dirty="0" smtClean="0"/>
              <a:t>ABRELPE </a:t>
            </a:r>
            <a:r>
              <a:rPr lang="pt-BR" sz="1200" dirty="0"/>
              <a:t>– 2014 </a:t>
            </a:r>
            <a:endParaRPr lang="en" sz="1200" dirty="0"/>
          </a:p>
        </p:txBody>
      </p:sp>
      <p:sp>
        <p:nvSpPr>
          <p:cNvPr id="5" name="Shape 235"/>
          <p:cNvSpPr txBox="1">
            <a:spLocks/>
          </p:cNvSpPr>
          <p:nvPr/>
        </p:nvSpPr>
        <p:spPr>
          <a:xfrm>
            <a:off x="383456" y="3218720"/>
            <a:ext cx="8357343" cy="10575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1800" dirty="0" smtClean="0">
                <a:solidFill>
                  <a:srgbClr val="3F584A"/>
                </a:solidFill>
              </a:rPr>
              <a:t>Região Nordeste </a:t>
            </a:r>
            <a:r>
              <a:rPr lang="pt-BR" sz="3200" dirty="0" smtClean="0">
                <a:solidFill>
                  <a:srgbClr val="3F584A"/>
                </a:solidFill>
              </a:rPr>
              <a:t>(57,2%) </a:t>
            </a:r>
            <a:r>
              <a:rPr lang="pt-BR" sz="1800" dirty="0" smtClean="0">
                <a:solidFill>
                  <a:srgbClr val="3F584A"/>
                </a:solidFill>
              </a:rPr>
              <a:t>e Região Centro-Oeste </a:t>
            </a:r>
            <a:r>
              <a:rPr lang="pt-BR" sz="3200" dirty="0" smtClean="0">
                <a:solidFill>
                  <a:srgbClr val="3F584A"/>
                </a:solidFill>
              </a:rPr>
              <a:t>(62,5%) </a:t>
            </a:r>
            <a:r>
              <a:rPr lang="pt-BR" sz="1800" dirty="0" smtClean="0">
                <a:solidFill>
                  <a:srgbClr val="3F584A"/>
                </a:solidFill>
              </a:rPr>
              <a:t>sem apoio da Coleta Seletiva.</a:t>
            </a:r>
            <a:endParaRPr lang="en" sz="1800" dirty="0">
              <a:solidFill>
                <a:srgbClr val="3F584A"/>
              </a:solidFill>
            </a:endParaRPr>
          </a:p>
        </p:txBody>
      </p:sp>
      <p:sp>
        <p:nvSpPr>
          <p:cNvPr id="7" name="Shape 236"/>
          <p:cNvSpPr txBox="1">
            <a:spLocks/>
          </p:cNvSpPr>
          <p:nvPr/>
        </p:nvSpPr>
        <p:spPr>
          <a:xfrm>
            <a:off x="2556390" y="4636245"/>
            <a:ext cx="6400723" cy="2825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A800"/>
              </a:buClr>
              <a:buSzPct val="1000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r">
              <a:spcBef>
                <a:spcPts val="0"/>
              </a:spcBef>
              <a:buFont typeface="Open Sans"/>
              <a:buNone/>
            </a:pPr>
            <a:r>
              <a:rPr lang="pt-BR" sz="900" dirty="0" smtClean="0"/>
              <a:t>Associação Brasileira de Empresas de Limpeza Pública e </a:t>
            </a:r>
            <a:r>
              <a:rPr lang="pt-BR" sz="900" smtClean="0"/>
              <a:t>Resíduos Especiais</a:t>
            </a:r>
            <a:endParaRPr lang="en" sz="900" dirty="0"/>
          </a:p>
        </p:txBody>
      </p:sp>
      <p:sp>
        <p:nvSpPr>
          <p:cNvPr id="8" name="Shape 235"/>
          <p:cNvSpPr txBox="1">
            <a:spLocks/>
          </p:cNvSpPr>
          <p:nvPr/>
        </p:nvSpPr>
        <p:spPr>
          <a:xfrm>
            <a:off x="383457" y="1612490"/>
            <a:ext cx="8357343" cy="1326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2000" dirty="0" smtClean="0">
                <a:solidFill>
                  <a:srgbClr val="3F584A"/>
                </a:solidFill>
              </a:rPr>
              <a:t>Produção de lixo mais que dobrou (</a:t>
            </a:r>
            <a:r>
              <a:rPr lang="pt-BR" sz="3600" dirty="0" smtClean="0">
                <a:solidFill>
                  <a:srgbClr val="3F584A"/>
                </a:solidFill>
              </a:rPr>
              <a:t>21%</a:t>
            </a:r>
            <a:r>
              <a:rPr lang="pt-BR" sz="2000" dirty="0" smtClean="0">
                <a:solidFill>
                  <a:srgbClr val="3F584A"/>
                </a:solidFill>
              </a:rPr>
              <a:t>)</a:t>
            </a:r>
            <a:r>
              <a:rPr lang="pt-BR" sz="3600" dirty="0" smtClean="0">
                <a:solidFill>
                  <a:srgbClr val="3F584A"/>
                </a:solidFill>
              </a:rPr>
              <a:t> </a:t>
            </a:r>
            <a:r>
              <a:rPr lang="pt-BR" sz="2000" dirty="0" smtClean="0">
                <a:solidFill>
                  <a:srgbClr val="3F584A"/>
                </a:solidFill>
              </a:rPr>
              <a:t>em relação a população </a:t>
            </a:r>
            <a:r>
              <a:rPr lang="pt-BR" sz="3600" dirty="0" smtClean="0">
                <a:solidFill>
                  <a:srgbClr val="3F584A"/>
                </a:solidFill>
              </a:rPr>
              <a:t>(9,65%)</a:t>
            </a:r>
            <a:endParaRPr lang="en" sz="3600" dirty="0">
              <a:solidFill>
                <a:srgbClr val="3F584A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601"/>
    </mc:Choice>
    <mc:Fallback xmlns="">
      <p:transition spd="slow" advTm="53601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7000"/>
            <a:lum/>
          </a:blip>
          <a:srcRect/>
          <a:stretch>
            <a:fillRect l="-34000" r="34000"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i="1" dirty="0" err="1"/>
              <a:t>Storyboard</a:t>
            </a:r>
            <a:endParaRPr lang="en" i="1" dirty="0"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40</a:t>
            </a:fld>
            <a:endParaRPr lang="en" dirty="0"/>
          </a:p>
        </p:txBody>
      </p:sp>
      <p:sp>
        <p:nvSpPr>
          <p:cNvPr id="285" name="Shape 285"/>
          <p:cNvSpPr txBox="1">
            <a:spLocks noGrp="1"/>
          </p:cNvSpPr>
          <p:nvPr>
            <p:ph type="body" idx="4294967295"/>
          </p:nvPr>
        </p:nvSpPr>
        <p:spPr>
          <a:xfrm>
            <a:off x="442405" y="1947454"/>
            <a:ext cx="2146300" cy="13747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400" dirty="0"/>
              <a:t>Máquina de Estado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1400" dirty="0"/>
              <a:t>do Game UI </a:t>
            </a:r>
            <a:endParaRPr lang="en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17"/>
          <a:stretch/>
        </p:blipFill>
        <p:spPr>
          <a:xfrm>
            <a:off x="2933293" y="965200"/>
            <a:ext cx="6210707" cy="384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76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70"/>
    </mc:Choice>
    <mc:Fallback xmlns="">
      <p:transition spd="slow" advTm="2417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7000"/>
            <a:lum/>
          </a:blip>
          <a:srcRect/>
          <a:stretch>
            <a:fillRect l="-34000" r="34000"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i="1" dirty="0"/>
              <a:t>Quiz</a:t>
            </a:r>
            <a:endParaRPr lang="en" i="1" dirty="0"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41</a:t>
            </a:fld>
            <a:endParaRPr lang="en" dirty="0"/>
          </a:p>
        </p:txBody>
      </p:sp>
      <p:sp>
        <p:nvSpPr>
          <p:cNvPr id="285" name="Shape 285"/>
          <p:cNvSpPr txBox="1">
            <a:spLocks noGrp="1"/>
          </p:cNvSpPr>
          <p:nvPr>
            <p:ph type="body" idx="4294967295"/>
          </p:nvPr>
        </p:nvSpPr>
        <p:spPr>
          <a:xfrm>
            <a:off x="442405" y="1947454"/>
            <a:ext cx="2146300" cy="13747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spcBef>
                <a:spcPts val="0"/>
              </a:spcBef>
            </a:pPr>
            <a:r>
              <a:rPr lang="pt-BR" sz="1400" b="1" dirty="0"/>
              <a:t>40 perguntas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b="1" dirty="0"/>
              <a:t>Botão Reiniciar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b="1" dirty="0"/>
              <a:t>Armazena maior pontuação</a:t>
            </a:r>
            <a:endParaRPr lang="en" sz="1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010" y="915590"/>
            <a:ext cx="6112892" cy="343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9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22"/>
    </mc:Choice>
    <mc:Fallback xmlns="">
      <p:transition spd="slow" advTm="18522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7000"/>
            <a:lum/>
          </a:blip>
          <a:srcRect/>
          <a:stretch>
            <a:fillRect l="-34000" r="34000"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i="1" dirty="0"/>
              <a:t>Quiz</a:t>
            </a:r>
            <a:endParaRPr lang="en" i="1" dirty="0"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42</a:t>
            </a:fld>
            <a:endParaRPr lang="e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110" y="915590"/>
            <a:ext cx="6112890" cy="3438501"/>
          </a:xfrm>
          <a:prstGeom prst="rect">
            <a:avLst/>
          </a:prstGeom>
        </p:spPr>
      </p:pic>
      <p:sp>
        <p:nvSpPr>
          <p:cNvPr id="8" name="Shape 285"/>
          <p:cNvSpPr txBox="1">
            <a:spLocks noGrp="1"/>
          </p:cNvSpPr>
          <p:nvPr>
            <p:ph type="body" idx="4294967295"/>
          </p:nvPr>
        </p:nvSpPr>
        <p:spPr>
          <a:xfrm>
            <a:off x="442405" y="1947454"/>
            <a:ext cx="2146300" cy="13747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spcBef>
                <a:spcPts val="0"/>
              </a:spcBef>
            </a:pPr>
            <a:r>
              <a:rPr lang="pt-BR" sz="1400" b="1" dirty="0"/>
              <a:t>40 perguntas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b="1" dirty="0"/>
              <a:t>Botão Reiniciar</a:t>
            </a:r>
          </a:p>
          <a:p>
            <a:pPr marL="285750" indent="-285750">
              <a:spcBef>
                <a:spcPts val="0"/>
              </a:spcBef>
            </a:pPr>
            <a:r>
              <a:rPr lang="pt-BR" sz="1400" b="1" dirty="0"/>
              <a:t>Armazena maior pontuação</a:t>
            </a:r>
            <a:endParaRPr lang="en" sz="1400" b="1" dirty="0"/>
          </a:p>
        </p:txBody>
      </p:sp>
    </p:spTree>
    <p:extLst>
      <p:ext uri="{BB962C8B-B14F-4D97-AF65-F5344CB8AC3E}">
        <p14:creationId xmlns:p14="http://schemas.microsoft.com/office/powerpoint/2010/main" val="169889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60"/>
    </mc:Choice>
    <mc:Fallback xmlns="">
      <p:transition spd="slow" advTm="726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7000"/>
            <a:lum/>
          </a:blip>
          <a:srcRect/>
          <a:stretch>
            <a:fillRect l="-34000" r="34000"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/>
        </p:nvSpPr>
        <p:spPr>
          <a:xfrm rot="16200000">
            <a:off x="4675358" y="-202993"/>
            <a:ext cx="2823168" cy="5664933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29466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dirty="0"/>
              <a:t>Gameplay</a:t>
            </a:r>
            <a:endParaRPr lang="en" dirty="0"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43</a:t>
            </a:fld>
            <a:endParaRPr lang="en" dirty="0"/>
          </a:p>
        </p:txBody>
      </p:sp>
      <p:sp>
        <p:nvSpPr>
          <p:cNvPr id="285" name="Shape 285"/>
          <p:cNvSpPr txBox="1">
            <a:spLocks noGrp="1"/>
          </p:cNvSpPr>
          <p:nvPr>
            <p:ph type="body" idx="4294967295"/>
          </p:nvPr>
        </p:nvSpPr>
        <p:spPr>
          <a:xfrm>
            <a:off x="442405" y="1947454"/>
            <a:ext cx="2146300" cy="13747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400" i="1" dirty="0">
                <a:latin typeface="Merriweather" charset="0"/>
                <a:ea typeface="Merriweather" charset="0"/>
                <a:cs typeface="Merriweather" charset="0"/>
              </a:rPr>
              <a:t>Veja um trailer feito para o </a:t>
            </a:r>
            <a:r>
              <a:rPr lang="pt-BR" sz="1400" i="1" dirty="0" err="1">
                <a:latin typeface="Merriweather" charset="0"/>
                <a:ea typeface="Merriweather" charset="0"/>
                <a:cs typeface="Merriweather" charset="0"/>
              </a:rPr>
              <a:t>I</a:t>
            </a:r>
            <a:r>
              <a:rPr lang="pt-BR" sz="1400" i="1" dirty="0">
                <a:latin typeface="Merriweather" charset="0"/>
                <a:ea typeface="Merriweather" charset="0"/>
                <a:cs typeface="Merriweather" charset="0"/>
              </a:rPr>
              <a:t> Seminário de Redes de Aprendizagem e </a:t>
            </a:r>
            <a:r>
              <a:rPr lang="pt-BR" sz="1400" i="1" dirty="0" err="1">
                <a:latin typeface="Merriweather" charset="0"/>
                <a:ea typeface="Merriweather" charset="0"/>
                <a:cs typeface="Merriweather" charset="0"/>
              </a:rPr>
              <a:t>Recuros</a:t>
            </a:r>
            <a:r>
              <a:rPr lang="pt-BR" sz="1400" i="1" dirty="0">
                <a:latin typeface="Merriweather" charset="0"/>
                <a:ea typeface="Merriweather" charset="0"/>
                <a:cs typeface="Merriweather" charset="0"/>
              </a:rPr>
              <a:t> Abertos, realizado nos dias 20 e 21 de Outubro de 2016, Curitiba/PR.</a:t>
            </a:r>
            <a:endParaRPr lang="en" sz="1400" i="1" dirty="0">
              <a:latin typeface="Merriweather" charset="0"/>
              <a:ea typeface="Merriweather" charset="0"/>
              <a:cs typeface="Merriweather" charset="0"/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3754655" y="1237240"/>
            <a:ext cx="4534676" cy="268821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800" dirty="0">
                <a:solidFill>
                  <a:srgbClr val="FFA800"/>
                </a:solidFill>
                <a:latin typeface="Open Sans"/>
                <a:ea typeface="Open Sans"/>
                <a:cs typeface="Open Sans"/>
                <a:sym typeface="Open Sans"/>
              </a:rPr>
              <a:t>Place your screenshot here</a:t>
            </a:r>
          </a:p>
        </p:txBody>
      </p:sp>
      <p:pic>
        <p:nvPicPr>
          <p:cNvPr id="3" name="Picture 2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499" y="1340125"/>
            <a:ext cx="4550832" cy="2559843"/>
          </a:xfrm>
          <a:prstGeom prst="rect">
            <a:avLst/>
          </a:prstGeom>
        </p:spPr>
      </p:pic>
      <p:sp>
        <p:nvSpPr>
          <p:cNvPr id="8" name="Shape 285"/>
          <p:cNvSpPr txBox="1">
            <a:spLocks noGrp="1"/>
          </p:cNvSpPr>
          <p:nvPr>
            <p:ph type="body" idx="4294967295"/>
          </p:nvPr>
        </p:nvSpPr>
        <p:spPr>
          <a:xfrm>
            <a:off x="3651885" y="4143943"/>
            <a:ext cx="2146300" cy="98020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400" i="1" dirty="0">
                <a:latin typeface="Merriweather" charset="0"/>
                <a:ea typeface="Merriweather" charset="0"/>
                <a:cs typeface="Merriweather" charset="0"/>
              </a:rPr>
              <a:t>Celulares e Tablets </a:t>
            </a:r>
            <a:r>
              <a:rPr lang="pt-BR" sz="1400" i="1" dirty="0" err="1">
                <a:latin typeface="Merriweather" charset="0"/>
                <a:ea typeface="Merriweather" charset="0"/>
                <a:cs typeface="Merriweather" charset="0"/>
              </a:rPr>
              <a:t>Androids</a:t>
            </a:r>
            <a:r>
              <a:rPr lang="pt-BR" sz="1400" i="1" dirty="0">
                <a:latin typeface="Merriweather" charset="0"/>
                <a:ea typeface="Merriweather" charset="0"/>
                <a:cs typeface="Merriweather" charset="0"/>
              </a:rPr>
              <a:t>.</a:t>
            </a:r>
            <a:endParaRPr lang="en" sz="1400" i="1" dirty="0">
              <a:latin typeface="Merriweather" charset="0"/>
              <a:ea typeface="Merriweather" charset="0"/>
              <a:cs typeface="Merriweath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21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70"/>
    </mc:Choice>
    <mc:Fallback xmlns="">
      <p:transition spd="slow" advTm="2187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7000" r="27000"/>
          </a:stretch>
        </a:blip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/>
        </p:nvSpPr>
        <p:spPr>
          <a:xfrm rot="16200000">
            <a:off x="4172087" y="-94626"/>
            <a:ext cx="3955492" cy="5594065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29466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3" name="Shape 303"/>
          <p:cNvSpPr/>
          <p:nvPr/>
        </p:nvSpPr>
        <p:spPr>
          <a:xfrm rot="16200000">
            <a:off x="4328017" y="247321"/>
            <a:ext cx="3563432" cy="47643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800" dirty="0">
              <a:solidFill>
                <a:srgbClr val="FFA8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5" name="Shape 30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dirty="0"/>
              <a:t>Link para Download</a:t>
            </a:r>
            <a:endParaRPr lang="en" dirty="0"/>
          </a:p>
        </p:txBody>
      </p:sp>
      <p:sp>
        <p:nvSpPr>
          <p:cNvPr id="304" name="Shape 30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44</a:t>
            </a:fld>
            <a:endParaRPr lang="en" dirty="0"/>
          </a:p>
        </p:txBody>
      </p:sp>
      <p:sp>
        <p:nvSpPr>
          <p:cNvPr id="306" name="Shape 306"/>
          <p:cNvSpPr txBox="1">
            <a:spLocks noGrp="1"/>
          </p:cNvSpPr>
          <p:nvPr>
            <p:ph type="body" idx="4294967295"/>
          </p:nvPr>
        </p:nvSpPr>
        <p:spPr>
          <a:xfrm>
            <a:off x="443505" y="1957286"/>
            <a:ext cx="2146300" cy="13747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400" dirty="0"/>
              <a:t>Hospedado por: </a:t>
            </a:r>
            <a:r>
              <a:rPr lang="pt-BR" sz="1400" dirty="0" err="1"/>
              <a:t>nuvem.utfpr.edu.br</a:t>
            </a:r>
            <a:endParaRPr lang="en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372" y="1024377"/>
            <a:ext cx="3374824" cy="33748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4"/>
    </mc:Choice>
    <mc:Fallback xmlns="">
      <p:transition spd="slow" advTm="4414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1600" dirty="0"/>
              <a:t>Projetos Similares</a:t>
            </a:r>
            <a:endParaRPr lang="en" sz="1600" dirty="0"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45</a:t>
            </a:fld>
            <a:endParaRPr lang="en"/>
          </a:p>
        </p:txBody>
      </p:sp>
      <p:sp>
        <p:nvSpPr>
          <p:cNvPr id="285" name="Shape 285"/>
          <p:cNvSpPr txBox="1">
            <a:spLocks noGrp="1"/>
          </p:cNvSpPr>
          <p:nvPr>
            <p:ph type="body" idx="4294967295"/>
          </p:nvPr>
        </p:nvSpPr>
        <p:spPr>
          <a:xfrm>
            <a:off x="442404" y="1858963"/>
            <a:ext cx="2546601" cy="154299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400" dirty="0"/>
              <a:t>Projetos que tratam do tema vermicompostagem ou área de compostagem (coleta seletiva).</a:t>
            </a:r>
            <a:endParaRPr lang="en" sz="1400" dirty="0"/>
          </a:p>
        </p:txBody>
      </p:sp>
      <p:sp>
        <p:nvSpPr>
          <p:cNvPr id="286" name="Shape 286"/>
          <p:cNvSpPr/>
          <p:nvPr/>
        </p:nvSpPr>
        <p:spPr>
          <a:xfrm>
            <a:off x="3623187" y="1618247"/>
            <a:ext cx="1888500" cy="2032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" sz="800" dirty="0">
                <a:solidFill>
                  <a:srgbClr val="FFA800"/>
                </a:solidFill>
                <a:latin typeface="Open Sans"/>
                <a:ea typeface="Open Sans"/>
                <a:cs typeface="Open Sans"/>
                <a:sym typeface="Open Sans"/>
              </a:rPr>
              <a:t>http://</a:t>
            </a:r>
            <a:r>
              <a:rPr lang="en" sz="800" dirty="0" err="1">
                <a:solidFill>
                  <a:srgbClr val="FFA800"/>
                </a:solidFill>
                <a:latin typeface="Open Sans"/>
                <a:ea typeface="Open Sans"/>
                <a:cs typeface="Open Sans"/>
                <a:sym typeface="Open Sans"/>
              </a:rPr>
              <a:t>www.calrecycle.ca.gov</a:t>
            </a:r>
            <a:r>
              <a:rPr lang="en" sz="800" dirty="0">
                <a:solidFill>
                  <a:srgbClr val="FFA800"/>
                </a:solidFill>
                <a:latin typeface="Open Sans"/>
                <a:ea typeface="Open Sans"/>
                <a:cs typeface="Open Sans"/>
                <a:sym typeface="Open Sans"/>
              </a:rPr>
              <a:t>/</a:t>
            </a:r>
            <a:r>
              <a:rPr lang="en" sz="800" dirty="0" err="1">
                <a:solidFill>
                  <a:srgbClr val="FFA800"/>
                </a:solidFill>
                <a:latin typeface="Open Sans"/>
                <a:ea typeface="Open Sans"/>
                <a:cs typeface="Open Sans"/>
                <a:sym typeface="Open Sans"/>
              </a:rPr>
              <a:t>Vermi</a:t>
            </a:r>
            <a:r>
              <a:rPr lang="en" sz="800" dirty="0">
                <a:solidFill>
                  <a:srgbClr val="FFA800"/>
                </a:solidFill>
                <a:latin typeface="Open Sans"/>
                <a:ea typeface="Open Sans"/>
                <a:cs typeface="Open Sans"/>
                <a:sym typeface="Open Sans"/>
              </a:rPr>
              <a:t>/</a:t>
            </a:r>
          </a:p>
        </p:txBody>
      </p:sp>
      <p:sp>
        <p:nvSpPr>
          <p:cNvPr id="7" name="Shape 285"/>
          <p:cNvSpPr txBox="1">
            <a:spLocks noGrp="1"/>
          </p:cNvSpPr>
          <p:nvPr>
            <p:ph type="body" idx="4294967295"/>
          </p:nvPr>
        </p:nvSpPr>
        <p:spPr>
          <a:xfrm>
            <a:off x="3623186" y="1032462"/>
            <a:ext cx="3456039" cy="58578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400" b="1" dirty="0"/>
              <a:t>The Adventures of </a:t>
            </a:r>
            <a:r>
              <a:rPr lang="en-US" sz="1400" b="1" dirty="0" err="1"/>
              <a:t>Vermi</a:t>
            </a:r>
            <a:r>
              <a:rPr lang="en-US" sz="1400" b="1" dirty="0"/>
              <a:t> the Worm (PC)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387" y="1045150"/>
            <a:ext cx="446800" cy="854177"/>
          </a:xfrm>
          <a:prstGeom prst="rect">
            <a:avLst/>
          </a:prstGeom>
        </p:spPr>
      </p:pic>
      <p:sp>
        <p:nvSpPr>
          <p:cNvPr id="9" name="Shape 286"/>
          <p:cNvSpPr/>
          <p:nvPr/>
        </p:nvSpPr>
        <p:spPr>
          <a:xfrm>
            <a:off x="3623186" y="2786461"/>
            <a:ext cx="3220065" cy="2032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" sz="800" dirty="0">
                <a:solidFill>
                  <a:srgbClr val="FFA800"/>
                </a:solidFill>
                <a:latin typeface="Open Sans"/>
                <a:ea typeface="Open Sans"/>
                <a:cs typeface="Open Sans"/>
                <a:sym typeface="Open Sans"/>
              </a:rPr>
              <a:t>http://</a:t>
            </a:r>
            <a:r>
              <a:rPr lang="en" sz="800" dirty="0" err="1">
                <a:solidFill>
                  <a:srgbClr val="FFA800"/>
                </a:solidFill>
                <a:latin typeface="Open Sans"/>
                <a:ea typeface="Open Sans"/>
                <a:cs typeface="Open Sans"/>
                <a:sym typeface="Open Sans"/>
              </a:rPr>
              <a:t>pessoal.sercomtel.com.br</a:t>
            </a:r>
            <a:r>
              <a:rPr lang="en" sz="800" dirty="0">
                <a:solidFill>
                  <a:srgbClr val="FFA800"/>
                </a:solidFill>
                <a:latin typeface="Open Sans"/>
                <a:ea typeface="Open Sans"/>
                <a:cs typeface="Open Sans"/>
                <a:sym typeface="Open Sans"/>
              </a:rPr>
              <a:t>/</a:t>
            </a:r>
            <a:r>
              <a:rPr lang="en" sz="800" dirty="0" err="1">
                <a:solidFill>
                  <a:srgbClr val="FFA800"/>
                </a:solidFill>
                <a:latin typeface="Open Sans"/>
                <a:ea typeface="Open Sans"/>
                <a:cs typeface="Open Sans"/>
                <a:sym typeface="Open Sans"/>
              </a:rPr>
              <a:t>assis</a:t>
            </a:r>
            <a:r>
              <a:rPr lang="en" sz="800" dirty="0">
                <a:solidFill>
                  <a:srgbClr val="FFA800"/>
                </a:solidFill>
                <a:latin typeface="Open Sans"/>
                <a:ea typeface="Open Sans"/>
                <a:cs typeface="Open Sans"/>
                <a:sym typeface="Open Sans"/>
              </a:rPr>
              <a:t>/English/Miscellanea/Kids'%20Lyrics/</a:t>
            </a:r>
            <a:r>
              <a:rPr lang="en" sz="800" dirty="0" err="1">
                <a:solidFill>
                  <a:srgbClr val="FFA800"/>
                </a:solidFill>
                <a:latin typeface="Open Sans"/>
                <a:ea typeface="Open Sans"/>
                <a:cs typeface="Open Sans"/>
                <a:sym typeface="Open Sans"/>
              </a:rPr>
              <a:t>www.niehs.nih.gov</a:t>
            </a:r>
            <a:r>
              <a:rPr lang="en" sz="800" dirty="0">
                <a:solidFill>
                  <a:srgbClr val="FFA800"/>
                </a:solidFill>
                <a:latin typeface="Open Sans"/>
                <a:ea typeface="Open Sans"/>
                <a:cs typeface="Open Sans"/>
                <a:sym typeface="Open Sans"/>
              </a:rPr>
              <a:t>/</a:t>
            </a:r>
            <a:r>
              <a:rPr lang="en" sz="800" dirty="0" err="1">
                <a:solidFill>
                  <a:srgbClr val="FFA800"/>
                </a:solidFill>
                <a:latin typeface="Open Sans"/>
                <a:ea typeface="Open Sans"/>
                <a:cs typeface="Open Sans"/>
                <a:sym typeface="Open Sans"/>
              </a:rPr>
              <a:t>worms.htm</a:t>
            </a:r>
            <a:endParaRPr lang="en" sz="800" dirty="0">
              <a:solidFill>
                <a:srgbClr val="FFA8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Shape 285"/>
          <p:cNvSpPr txBox="1">
            <a:spLocks noGrp="1"/>
          </p:cNvSpPr>
          <p:nvPr>
            <p:ph type="body" idx="4294967295"/>
          </p:nvPr>
        </p:nvSpPr>
        <p:spPr>
          <a:xfrm>
            <a:off x="3623186" y="2101654"/>
            <a:ext cx="3692013" cy="68568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400" b="1" dirty="0"/>
              <a:t>The Worms Crawl In,</a:t>
            </a:r>
            <a:br>
              <a:rPr lang="en-US" sz="1400" b="1" dirty="0"/>
            </a:br>
            <a:r>
              <a:rPr lang="en-US" sz="1400" b="1" dirty="0"/>
              <a:t>The Worms Crawl 'About'! (</a:t>
            </a:r>
            <a:r>
              <a:rPr lang="en-US" sz="1400" b="1" dirty="0" err="1"/>
              <a:t>Música</a:t>
            </a:r>
            <a:r>
              <a:rPr lang="en-US" sz="1400" b="1" dirty="0"/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937" y="2191344"/>
            <a:ext cx="647700" cy="85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58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pPr lvl="0" algn="ctr">
                <a:spcBef>
                  <a:spcPts val="0"/>
                </a:spcBef>
                <a:buNone/>
              </a:pPr>
              <a:t>46</a:t>
            </a:fld>
            <a:endParaRPr lang="en" dirty="0">
              <a:solidFill>
                <a:srgbClr val="294667"/>
              </a:solidFill>
            </a:endParaRPr>
          </a:p>
        </p:txBody>
      </p:sp>
      <p:sp>
        <p:nvSpPr>
          <p:cNvPr id="199" name="Shape 199"/>
          <p:cNvSpPr txBox="1">
            <a:spLocks noGrp="1"/>
          </p:cNvSpPr>
          <p:nvPr>
            <p:ph type="title" idx="4294967295"/>
          </p:nvPr>
        </p:nvSpPr>
        <p:spPr>
          <a:xfrm>
            <a:off x="0" y="2379407"/>
            <a:ext cx="4752975" cy="47194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2400" dirty="0">
                <a:solidFill>
                  <a:srgbClr val="622F28"/>
                </a:solidFill>
              </a:rPr>
              <a:t>Conclusão</a:t>
            </a:r>
            <a:endParaRPr lang="en" sz="2400" dirty="0">
              <a:solidFill>
                <a:srgbClr val="622F28"/>
              </a:solidFill>
            </a:endParaRPr>
          </a:p>
        </p:txBody>
      </p:sp>
      <p:sp>
        <p:nvSpPr>
          <p:cNvPr id="5" name="Shape 199"/>
          <p:cNvSpPr txBox="1">
            <a:spLocks/>
          </p:cNvSpPr>
          <p:nvPr/>
        </p:nvSpPr>
        <p:spPr>
          <a:xfrm>
            <a:off x="1509252" y="2684207"/>
            <a:ext cx="4752975" cy="7403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1600" dirty="0" smtClean="0">
                <a:solidFill>
                  <a:srgbClr val="622F28"/>
                </a:solidFill>
              </a:rPr>
              <a:t>Trabalhos Futuros</a:t>
            </a:r>
            <a:endParaRPr lang="en" sz="1600" dirty="0">
              <a:solidFill>
                <a:srgbClr val="622F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66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747"/>
    </mc:Choice>
    <mc:Fallback xmlns="">
      <p:transition spd="slow" advTm="55747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47</a:t>
            </a:fld>
            <a:endParaRPr lang="en" dirty="0"/>
          </a:p>
        </p:txBody>
      </p:sp>
      <p:sp>
        <p:nvSpPr>
          <p:cNvPr id="321" name="Shape 321"/>
          <p:cNvSpPr txBox="1">
            <a:spLocks noGrp="1"/>
          </p:cNvSpPr>
          <p:nvPr>
            <p:ph type="ctrTitle" idx="4294967295"/>
          </p:nvPr>
        </p:nvSpPr>
        <p:spPr>
          <a:xfrm>
            <a:off x="1" y="1355725"/>
            <a:ext cx="4414684" cy="10588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2400" dirty="0">
                <a:solidFill>
                  <a:srgbClr val="FFA800"/>
                </a:solidFill>
              </a:rPr>
              <a:t>Muito Obrigado</a:t>
            </a:r>
            <a:r>
              <a:rPr lang="en" sz="2400" dirty="0">
                <a:solidFill>
                  <a:srgbClr val="FFA800"/>
                </a:solidFill>
              </a:rPr>
              <a:t>!</a:t>
            </a:r>
          </a:p>
        </p:txBody>
      </p:sp>
      <p:sp>
        <p:nvSpPr>
          <p:cNvPr id="322" name="Shape 322"/>
          <p:cNvSpPr txBox="1">
            <a:spLocks noGrp="1"/>
          </p:cNvSpPr>
          <p:nvPr>
            <p:ph type="subTitle" idx="4294967295"/>
          </p:nvPr>
        </p:nvSpPr>
        <p:spPr>
          <a:xfrm>
            <a:off x="850505" y="2253072"/>
            <a:ext cx="2340077" cy="80476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pt-BR" sz="1600" b="1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pt-BR" sz="1600" b="1" dirty="0">
                <a:solidFill>
                  <a:srgbClr val="FFFFFF"/>
                </a:solidFill>
              </a:rPr>
              <a:t>Seção de Perguntas</a:t>
            </a:r>
            <a:endParaRPr lang="en" sz="1600" b="1" dirty="0">
              <a:solidFill>
                <a:srgbClr val="FFFFFF"/>
              </a:solidFill>
            </a:endParaRPr>
          </a:p>
        </p:txBody>
      </p:sp>
      <p:sp>
        <p:nvSpPr>
          <p:cNvPr id="6" name="Shape 321"/>
          <p:cNvSpPr txBox="1">
            <a:spLocks/>
          </p:cNvSpPr>
          <p:nvPr/>
        </p:nvSpPr>
        <p:spPr>
          <a:xfrm>
            <a:off x="4840274" y="2006163"/>
            <a:ext cx="2373287" cy="369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r"/>
            <a:r>
              <a:rPr lang="pt-BR" sz="1800" dirty="0" smtClean="0">
                <a:solidFill>
                  <a:srgbClr val="FFA800"/>
                </a:solidFill>
              </a:rPr>
              <a:t>Agradecimentos: </a:t>
            </a:r>
            <a:endParaRPr lang="en" sz="1800" dirty="0">
              <a:solidFill>
                <a:srgbClr val="FFA8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936" y="4030928"/>
            <a:ext cx="1504599" cy="5246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354" y="3938338"/>
            <a:ext cx="906621" cy="629084"/>
          </a:xfrm>
          <a:prstGeom prst="rect">
            <a:avLst/>
          </a:prstGeom>
        </p:spPr>
      </p:pic>
      <p:sp>
        <p:nvSpPr>
          <p:cNvPr id="9" name="Shape 120"/>
          <p:cNvSpPr txBox="1">
            <a:spLocks/>
          </p:cNvSpPr>
          <p:nvPr/>
        </p:nvSpPr>
        <p:spPr>
          <a:xfrm>
            <a:off x="5016537" y="2886536"/>
            <a:ext cx="2943438" cy="963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buClr>
                <a:schemeClr val="dk1"/>
              </a:buClr>
              <a:buFont typeface="Arial"/>
              <a:buNone/>
            </a:pPr>
            <a:r>
              <a:rPr lang="pt-BR" sz="1200" b="1" dirty="0" smtClean="0">
                <a:solidFill>
                  <a:srgbClr val="FFA800"/>
                </a:solidFill>
                <a:latin typeface="Merriweather" charset="0"/>
                <a:ea typeface="Merriweather" charset="0"/>
                <a:cs typeface="Merriweather" charset="0"/>
              </a:rPr>
              <a:t>BOLSA PELA UTFPR-CT</a:t>
            </a:r>
          </a:p>
          <a:p>
            <a:pPr>
              <a:buFont typeface="Open Sans"/>
              <a:buNone/>
            </a:pPr>
            <a:endParaRPr lang="pt-BR" sz="1200" dirty="0" smtClean="0">
              <a:solidFill>
                <a:srgbClr val="FFA800"/>
              </a:solidFill>
              <a:latin typeface="Merriweather" charset="0"/>
              <a:ea typeface="Merriweather" charset="0"/>
              <a:cs typeface="Merriweather" charset="0"/>
            </a:endParaRPr>
          </a:p>
          <a:p>
            <a:pPr>
              <a:buNone/>
            </a:pPr>
            <a:r>
              <a:rPr lang="pt-BR" sz="1200" dirty="0">
                <a:solidFill>
                  <a:srgbClr val="FFA800"/>
                </a:solidFill>
                <a:latin typeface="Merriweather" charset="0"/>
                <a:ea typeface="Merriweather" charset="0"/>
                <a:cs typeface="Merriweather" charset="0"/>
              </a:rPr>
              <a:t>Produção de Recursos Educacionais Abertos (REA)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8"/>
    </mc:Choice>
    <mc:Fallback xmlns="">
      <p:transition spd="slow" advTm="2438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39000" t="2000" r="-39000" b="-10000"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2400" dirty="0"/>
              <a:t>Motivação</a:t>
            </a:r>
            <a:endParaRPr lang="en" sz="2400" dirty="0"/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464550" y="2952561"/>
            <a:ext cx="2214600" cy="1164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pt-BR" sz="1200" b="1" dirty="0" smtClean="0">
                <a:solidFill>
                  <a:srgbClr val="622F28"/>
                </a:solidFill>
              </a:rPr>
              <a:t>PROBLEMA SOCIAL</a:t>
            </a:r>
            <a:endParaRPr lang="en" sz="1200" b="1" dirty="0">
              <a:solidFill>
                <a:srgbClr val="622F28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lang="pt-BR" sz="1200" dirty="0">
              <a:solidFill>
                <a:srgbClr val="622F28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pt-BR" sz="1200" dirty="0">
                <a:solidFill>
                  <a:srgbClr val="622F28"/>
                </a:solidFill>
              </a:rPr>
              <a:t>Material de </a:t>
            </a:r>
            <a:r>
              <a:rPr lang="pt-BR" sz="1200" dirty="0" smtClean="0">
                <a:solidFill>
                  <a:srgbClr val="622F28"/>
                </a:solidFill>
              </a:rPr>
              <a:t>Apoio sobre vermicompostagem:</a:t>
            </a:r>
          </a:p>
          <a:p>
            <a:pPr lvl="0">
              <a:spcBef>
                <a:spcPts val="0"/>
              </a:spcBef>
              <a:buNone/>
            </a:pPr>
            <a:r>
              <a:rPr lang="pt-BR" sz="1200" dirty="0" smtClean="0">
                <a:solidFill>
                  <a:srgbClr val="622F28"/>
                </a:solidFill>
              </a:rPr>
              <a:t>Cartilha + Jogo mobile para aplicar em salas de aula.</a:t>
            </a:r>
            <a:endParaRPr sz="1200" dirty="0">
              <a:solidFill>
                <a:srgbClr val="622F28"/>
              </a:solidFill>
            </a:endParaRPr>
          </a:p>
        </p:txBody>
      </p:sp>
      <p:sp>
        <p:nvSpPr>
          <p:cNvPr id="117" name="Shape 117"/>
          <p:cNvSpPr txBox="1">
            <a:spLocks noGrp="1"/>
          </p:cNvSpPr>
          <p:nvPr>
            <p:ph type="body" idx="2"/>
          </p:nvPr>
        </p:nvSpPr>
        <p:spPr>
          <a:xfrm>
            <a:off x="2941931" y="1797266"/>
            <a:ext cx="2811300" cy="96356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pt-BR" sz="1200" b="1" dirty="0">
                <a:solidFill>
                  <a:srgbClr val="622F28"/>
                </a:solidFill>
              </a:rPr>
              <a:t>UTFPR-CT parte </a:t>
            </a:r>
            <a:r>
              <a:rPr lang="pt-BR" sz="1200" b="1" dirty="0" smtClean="0">
                <a:solidFill>
                  <a:srgbClr val="622F28"/>
                </a:solidFill>
              </a:rPr>
              <a:t>da Agenda 21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lang="pt-BR" sz="1200" dirty="0">
              <a:solidFill>
                <a:srgbClr val="622F28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pt-BR" sz="1200" dirty="0">
                <a:solidFill>
                  <a:srgbClr val="622F28"/>
                </a:solidFill>
              </a:rPr>
              <a:t>R</a:t>
            </a:r>
            <a:r>
              <a:rPr lang="pt-BR" sz="1200" dirty="0" smtClean="0">
                <a:solidFill>
                  <a:srgbClr val="622F28"/>
                </a:solidFill>
              </a:rPr>
              <a:t>edução </a:t>
            </a:r>
            <a:r>
              <a:rPr lang="pt-BR" sz="1200" dirty="0">
                <a:solidFill>
                  <a:srgbClr val="622F28"/>
                </a:solidFill>
              </a:rPr>
              <a:t>de envios de RSU para aterros </a:t>
            </a:r>
            <a:r>
              <a:rPr lang="pt-BR" sz="1200" dirty="0" smtClean="0">
                <a:solidFill>
                  <a:srgbClr val="622F28"/>
                </a:solidFill>
              </a:rPr>
              <a:t>sanitários</a:t>
            </a:r>
            <a:endParaRPr lang="pt-BR" sz="1200" dirty="0">
              <a:solidFill>
                <a:srgbClr val="622F28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lang="pt-BR" sz="1200" b="1" dirty="0">
              <a:solidFill>
                <a:srgbClr val="622F28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lang="en" sz="1200" dirty="0">
              <a:solidFill>
                <a:srgbClr val="622F28"/>
              </a:solidFill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294667"/>
                </a:solidFill>
              </a:rPr>
              <a:pPr lvl="0" algn="ctr">
                <a:spcBef>
                  <a:spcPts val="0"/>
                </a:spcBef>
                <a:buNone/>
              </a:pPr>
              <a:t>5</a:t>
            </a:fld>
            <a:endParaRPr lang="en" dirty="0">
              <a:solidFill>
                <a:srgbClr val="294667"/>
              </a:solidFill>
            </a:endParaRPr>
          </a:p>
        </p:txBody>
      </p:sp>
      <p:sp>
        <p:nvSpPr>
          <p:cNvPr id="7" name="Shape 120"/>
          <p:cNvSpPr txBox="1">
            <a:spLocks/>
          </p:cNvSpPr>
          <p:nvPr/>
        </p:nvSpPr>
        <p:spPr>
          <a:xfrm>
            <a:off x="2941931" y="2952561"/>
            <a:ext cx="2214600" cy="963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buClr>
                <a:schemeClr val="dk1"/>
              </a:buClr>
              <a:buFont typeface="Arial"/>
              <a:buNone/>
            </a:pPr>
            <a:r>
              <a:rPr lang="pt-BR" sz="1200" b="1" i="1" dirty="0" smtClean="0">
                <a:solidFill>
                  <a:srgbClr val="622F28"/>
                </a:solidFill>
              </a:rPr>
              <a:t>SERIOUS GAMES</a:t>
            </a:r>
          </a:p>
          <a:p>
            <a:pPr>
              <a:buFont typeface="Open Sans"/>
              <a:buNone/>
            </a:pPr>
            <a:endParaRPr lang="pt-BR" sz="1200" dirty="0" smtClean="0">
              <a:solidFill>
                <a:srgbClr val="622F28"/>
              </a:solidFill>
            </a:endParaRPr>
          </a:p>
          <a:p>
            <a:pPr>
              <a:buFont typeface="Open Sans"/>
              <a:buNone/>
            </a:pPr>
            <a:r>
              <a:rPr lang="pt-BR" sz="1200" dirty="0" smtClean="0">
                <a:solidFill>
                  <a:srgbClr val="622F28"/>
                </a:solidFill>
              </a:rPr>
              <a:t>No papel de conscientizar</a:t>
            </a:r>
            <a:endParaRPr lang="pt-BR" sz="1200" dirty="0">
              <a:solidFill>
                <a:srgbClr val="622F28"/>
              </a:solidFill>
            </a:endParaRPr>
          </a:p>
        </p:txBody>
      </p:sp>
      <p:sp>
        <p:nvSpPr>
          <p:cNvPr id="9" name="Shape 120"/>
          <p:cNvSpPr txBox="1">
            <a:spLocks/>
          </p:cNvSpPr>
          <p:nvPr/>
        </p:nvSpPr>
        <p:spPr>
          <a:xfrm>
            <a:off x="464550" y="1797267"/>
            <a:ext cx="2231291" cy="963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▪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▫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buClr>
                <a:schemeClr val="dk1"/>
              </a:buClr>
              <a:buFont typeface="Arial"/>
              <a:buNone/>
            </a:pPr>
            <a:r>
              <a:rPr lang="pt-BR" sz="1200" b="1" dirty="0" smtClean="0">
                <a:solidFill>
                  <a:srgbClr val="622F28"/>
                </a:solidFill>
              </a:rPr>
              <a:t>APOIO DO DAQBI</a:t>
            </a:r>
          </a:p>
          <a:p>
            <a:pPr>
              <a:buFont typeface="Open Sans"/>
              <a:buNone/>
            </a:pPr>
            <a:endParaRPr lang="pt-BR" sz="1200" dirty="0" smtClean="0">
              <a:solidFill>
                <a:srgbClr val="622F28"/>
              </a:solidFill>
            </a:endParaRPr>
          </a:p>
          <a:p>
            <a:pPr lvl="0">
              <a:buNone/>
            </a:pPr>
            <a:r>
              <a:rPr lang="pt-BR" sz="1200" dirty="0">
                <a:solidFill>
                  <a:srgbClr val="622F28"/>
                </a:solidFill>
              </a:rPr>
              <a:t>Diretório Acadêmico de Química e </a:t>
            </a:r>
            <a:r>
              <a:rPr lang="pt-BR" sz="1200" dirty="0" smtClean="0">
                <a:solidFill>
                  <a:srgbClr val="622F28"/>
                </a:solidFill>
              </a:rPr>
              <a:t>Biologia </a:t>
            </a:r>
            <a:r>
              <a:rPr lang="pt-BR" sz="1200" dirty="0">
                <a:solidFill>
                  <a:srgbClr val="622F28"/>
                </a:solidFill>
              </a:rPr>
              <a:t>da UTFPR-CT</a:t>
            </a:r>
          </a:p>
        </p:txBody>
      </p:sp>
    </p:spTree>
    <p:extLst>
      <p:ext uri="{BB962C8B-B14F-4D97-AF65-F5344CB8AC3E}">
        <p14:creationId xmlns:p14="http://schemas.microsoft.com/office/powerpoint/2010/main" val="102116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621"/>
    </mc:Choice>
    <mc:Fallback xmlns="">
      <p:transition spd="slow" advTm="62621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6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42" name="Shape 242"/>
          <p:cNvSpPr txBox="1">
            <a:spLocks noGrp="1"/>
          </p:cNvSpPr>
          <p:nvPr>
            <p:ph type="ctrTitle"/>
          </p:nvPr>
        </p:nvSpPr>
        <p:spPr>
          <a:xfrm>
            <a:off x="1120876" y="1220343"/>
            <a:ext cx="5761705" cy="149881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pt-BR" sz="3600" dirty="0" smtClean="0"/>
              <a:t>58,4% </a:t>
            </a:r>
            <a:r>
              <a:rPr lang="pt-BR" sz="2400" dirty="0" smtClean="0"/>
              <a:t>corretamente  </a:t>
            </a:r>
            <a:br>
              <a:rPr lang="pt-BR" sz="2400" dirty="0" smtClean="0"/>
            </a:br>
            <a:r>
              <a:rPr lang="pt-BR" sz="3600" dirty="0" smtClean="0"/>
              <a:t>41,6</a:t>
            </a:r>
            <a:r>
              <a:rPr lang="pt-BR" sz="3600" smtClean="0"/>
              <a:t>% </a:t>
            </a:r>
            <a:r>
              <a:rPr lang="pt-BR" sz="2400" smtClean="0"/>
              <a:t>incorretamente (lixões)</a:t>
            </a:r>
            <a:r>
              <a:rPr lang="pt-BR" sz="2400" dirty="0" smtClean="0"/>
              <a:t/>
            </a:r>
            <a:br>
              <a:rPr lang="pt-BR" sz="2400" dirty="0" smtClean="0"/>
            </a:br>
            <a:endParaRPr lang="pt-BR" sz="3200" dirty="0"/>
          </a:p>
        </p:txBody>
      </p:sp>
      <p:sp>
        <p:nvSpPr>
          <p:cNvPr id="243" name="Shape 243"/>
          <p:cNvSpPr txBox="1">
            <a:spLocks noGrp="1"/>
          </p:cNvSpPr>
          <p:nvPr>
            <p:ph type="subTitle" idx="4294967295"/>
          </p:nvPr>
        </p:nvSpPr>
        <p:spPr>
          <a:xfrm>
            <a:off x="4186430" y="4029879"/>
            <a:ext cx="4038254" cy="4635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is-IS" sz="1400" dirty="0" smtClean="0"/>
              <a:t>(ABRALPE, 2014)</a:t>
            </a:r>
            <a:endParaRPr lang="is-IS" sz="1400" dirty="0"/>
          </a:p>
        </p:txBody>
      </p:sp>
      <p:sp>
        <p:nvSpPr>
          <p:cNvPr id="246" name="Shape 246"/>
          <p:cNvSpPr txBox="1">
            <a:spLocks noGrp="1"/>
          </p:cNvSpPr>
          <p:nvPr>
            <p:ph type="ctrTitle"/>
          </p:nvPr>
        </p:nvSpPr>
        <p:spPr>
          <a:xfrm>
            <a:off x="1120876" y="2966476"/>
            <a:ext cx="7192297" cy="107882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pt-BR" sz="2400" dirty="0" smtClean="0"/>
              <a:t>Abrangência </a:t>
            </a:r>
            <a:r>
              <a:rPr lang="pt-BR" sz="2400" dirty="0"/>
              <a:t>da Coleta de RSU em </a:t>
            </a:r>
            <a:r>
              <a:rPr lang="pt-BR" sz="2400" dirty="0" smtClean="0"/>
              <a:t>2013: </a:t>
            </a:r>
            <a:r>
              <a:rPr lang="pt-BR" sz="3600" dirty="0"/>
              <a:t>90,68%</a:t>
            </a:r>
          </a:p>
        </p:txBody>
      </p:sp>
      <p:sp>
        <p:nvSpPr>
          <p:cNvPr id="9" name="Shape 242"/>
          <p:cNvSpPr txBox="1">
            <a:spLocks/>
          </p:cNvSpPr>
          <p:nvPr/>
        </p:nvSpPr>
        <p:spPr>
          <a:xfrm>
            <a:off x="1120875" y="684486"/>
            <a:ext cx="7192297" cy="5358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2800" b="1" i="0" u="none" strike="noStrike" cap="none">
                <a:solidFill>
                  <a:srgbClr val="406C3E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dirty="0" smtClean="0"/>
              <a:t>Destino final RSU</a:t>
            </a:r>
            <a:endParaRPr lang="pt-BR" sz="2400" dirty="0"/>
          </a:p>
        </p:txBody>
      </p:sp>
      <p:sp>
        <p:nvSpPr>
          <p:cNvPr id="11" name="Shape 242"/>
          <p:cNvSpPr txBox="1">
            <a:spLocks/>
          </p:cNvSpPr>
          <p:nvPr/>
        </p:nvSpPr>
        <p:spPr>
          <a:xfrm>
            <a:off x="2632933" y="2180759"/>
            <a:ext cx="2666654" cy="323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2800" b="1" i="0" u="none" strike="noStrike" cap="none">
                <a:solidFill>
                  <a:srgbClr val="406C3E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1400" smtClean="0"/>
              <a:t>29,659,170 toneladas/ano</a:t>
            </a:r>
            <a:endParaRPr lang="pt-BR" sz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690"/>
    </mc:Choice>
    <mc:Fallback xmlns="">
      <p:transition spd="slow" advTm="3669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1000"/>
            <a:lum/>
          </a:blip>
          <a:srcRect/>
          <a:stretch>
            <a:fillRect l="-23000" r="-23000"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2400" dirty="0"/>
              <a:t>Fundamentação</a:t>
            </a:r>
            <a:br>
              <a:rPr lang="pt-BR" sz="2400" dirty="0"/>
            </a:br>
            <a:r>
              <a:rPr lang="pt-BR" sz="2400" dirty="0"/>
              <a:t>Teórica</a:t>
            </a:r>
            <a:endParaRPr lang="en" sz="2400" dirty="0"/>
          </a:p>
        </p:txBody>
      </p:sp>
      <p:sp>
        <p:nvSpPr>
          <p:cNvPr id="134" name="Shape 13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b="1" dirty="0">
                <a:solidFill>
                  <a:srgbClr val="31473A"/>
                </a:solidFill>
              </a:rPr>
              <a:t>-Vermitecnologia (Vermicompostagem)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b="1" dirty="0">
                <a:solidFill>
                  <a:srgbClr val="31473A"/>
                </a:solidFill>
              </a:rPr>
              <a:t>-</a:t>
            </a:r>
            <a:r>
              <a:rPr lang="pt-BR" b="1" i="1" dirty="0">
                <a:solidFill>
                  <a:srgbClr val="31473A"/>
                </a:solidFill>
              </a:rPr>
              <a:t>Serious Game</a:t>
            </a:r>
            <a:endParaRPr lang="en" b="1" i="1" dirty="0">
              <a:solidFill>
                <a:srgbClr val="31473A"/>
              </a:solidFill>
            </a:endParaRPr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pPr lvl="0" algn="ctr">
                <a:spcBef>
                  <a:spcPts val="0"/>
                </a:spcBef>
                <a:buNone/>
              </a:pPr>
              <a:t>7</a:t>
            </a:fld>
            <a:endParaRPr lang="e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86"/>
    </mc:Choice>
    <mc:Fallback xmlns="">
      <p:transition spd="slow" advTm="13386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8</a:t>
            </a:fld>
            <a:endParaRPr lang="en" dirty="0"/>
          </a:p>
        </p:txBody>
      </p:sp>
      <p:sp>
        <p:nvSpPr>
          <p:cNvPr id="126" name="Shape 126"/>
          <p:cNvSpPr txBox="1">
            <a:spLocks noGrp="1"/>
          </p:cNvSpPr>
          <p:nvPr>
            <p:ph type="ctrTitle" idx="4294967295"/>
          </p:nvPr>
        </p:nvSpPr>
        <p:spPr>
          <a:xfrm>
            <a:off x="344132" y="514678"/>
            <a:ext cx="5650578" cy="42771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2400" dirty="0">
                <a:solidFill>
                  <a:srgbClr val="FFA800"/>
                </a:solidFill>
              </a:rPr>
              <a:t>Vermitecnologia</a:t>
            </a:r>
            <a:endParaRPr lang="en" sz="2400" dirty="0">
              <a:solidFill>
                <a:srgbClr val="FFA800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03124" y="2476873"/>
            <a:ext cx="1629354" cy="383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4132" y="2514580"/>
            <a:ext cx="1759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Open Sans" charset="0"/>
                <a:ea typeface="Open Sans" charset="0"/>
                <a:cs typeface="Open Sans" charset="0"/>
              </a:rPr>
              <a:t>Vermitecnologia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281084" y="1870156"/>
            <a:ext cx="1848469" cy="383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12259" y="1927527"/>
            <a:ext cx="1995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Open Sans" charset="0"/>
                <a:ea typeface="Open Sans" charset="0"/>
                <a:cs typeface="Open Sans" charset="0"/>
              </a:rPr>
              <a:t>VERMICOMPOSTAGEM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392435" y="3053330"/>
            <a:ext cx="1629354" cy="383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92434" y="3092072"/>
            <a:ext cx="1602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E88623"/>
                </a:solidFill>
                <a:latin typeface="Open Sans" charset="0"/>
                <a:ea typeface="Open Sans" charset="0"/>
                <a:cs typeface="Open Sans" charset="0"/>
              </a:rPr>
              <a:t>Vermifertilização</a:t>
            </a:r>
            <a:endParaRPr lang="en-US" dirty="0">
              <a:solidFill>
                <a:srgbClr val="E88623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623965" y="1870156"/>
            <a:ext cx="1629354" cy="383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23965" y="1907863"/>
            <a:ext cx="1629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E88623"/>
                </a:solidFill>
                <a:latin typeface="Open Sans" charset="0"/>
                <a:ea typeface="Open Sans" charset="0"/>
                <a:cs typeface="Open Sans" charset="0"/>
              </a:rPr>
              <a:t>Vermicultura</a:t>
            </a:r>
            <a:endParaRPr lang="en-US" dirty="0">
              <a:solidFill>
                <a:srgbClr val="E88623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623965" y="3042410"/>
            <a:ext cx="1629354" cy="383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23966" y="3080117"/>
            <a:ext cx="1629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E88623"/>
                </a:solidFill>
                <a:latin typeface="Open Sans" charset="0"/>
                <a:ea typeface="Open Sans" charset="0"/>
                <a:cs typeface="Open Sans" charset="0"/>
              </a:rPr>
              <a:t>Vermiponia</a:t>
            </a:r>
            <a:endParaRPr lang="en-US" dirty="0">
              <a:solidFill>
                <a:srgbClr val="E88623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747731" y="1870156"/>
            <a:ext cx="1629354" cy="383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47730" y="1907863"/>
            <a:ext cx="1629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E88623"/>
                </a:solidFill>
                <a:latin typeface="Open Sans" charset="0"/>
                <a:ea typeface="Open Sans" charset="0"/>
                <a:cs typeface="Open Sans" charset="0"/>
              </a:rPr>
              <a:t>Vermidepuração</a:t>
            </a:r>
            <a:endParaRPr lang="en-US" dirty="0">
              <a:solidFill>
                <a:srgbClr val="E88623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747731" y="3042410"/>
            <a:ext cx="1629354" cy="3831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25263" y="3092072"/>
            <a:ext cx="1710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88623"/>
                </a:solidFill>
                <a:latin typeface="Open Sans" charset="0"/>
                <a:ea typeface="Open Sans" charset="0"/>
                <a:cs typeface="Open Sans" charset="0"/>
              </a:rPr>
              <a:t>Vermirremidiação</a:t>
            </a:r>
            <a:endParaRPr lang="en-US" dirty="0">
              <a:solidFill>
                <a:srgbClr val="E88623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25263" y="4145476"/>
            <a:ext cx="17764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(Nelson </a:t>
            </a:r>
            <a:r>
              <a:rPr lang="en-US" sz="1100" dirty="0" err="1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Lourenço</a:t>
            </a:r>
            <a:r>
              <a:rPr lang="en-US" sz="11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, 2014)</a:t>
            </a:r>
            <a:endParaRPr lang="en-US" sz="1100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Shape 126"/>
          <p:cNvSpPr txBox="1">
            <a:spLocks/>
          </p:cNvSpPr>
          <p:nvPr/>
        </p:nvSpPr>
        <p:spPr>
          <a:xfrm>
            <a:off x="403124" y="999760"/>
            <a:ext cx="5650578" cy="4046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buClr>
                <a:srgbClr val="294667"/>
              </a:buClr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pt-BR" sz="1600" dirty="0" smtClean="0">
                <a:solidFill>
                  <a:srgbClr val="FFA800"/>
                </a:solidFill>
              </a:rPr>
              <a:t>Subdivisões</a:t>
            </a:r>
            <a:endParaRPr lang="en" sz="1600" dirty="0">
              <a:solidFill>
                <a:srgbClr val="FFA8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639575" y="3536804"/>
            <a:ext cx="15632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Recuperação</a:t>
            </a:r>
            <a:r>
              <a:rPr lang="en-US" sz="11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 do Solo</a:t>
            </a:r>
            <a:endParaRPr lang="en-US" sz="1100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14498" y="3525072"/>
            <a:ext cx="191110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Produção</a:t>
            </a:r>
            <a:r>
              <a:rPr lang="en-US" sz="11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 de </a:t>
            </a:r>
            <a:r>
              <a:rPr lang="en-US" sz="1100" dirty="0" err="1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Cultura</a:t>
            </a:r>
            <a:endParaRPr lang="en-US" sz="1100" dirty="0" smtClean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en-US" sz="1100" dirty="0" err="1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sem</a:t>
            </a:r>
            <a:r>
              <a:rPr lang="en-US" sz="11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 Solo com </a:t>
            </a:r>
            <a:r>
              <a:rPr lang="en-US" sz="1100" dirty="0" err="1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recurso</a:t>
            </a:r>
            <a:endParaRPr lang="en-US" sz="1100" dirty="0" smtClean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en-US" sz="1100" dirty="0" err="1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ou</a:t>
            </a:r>
            <a:r>
              <a:rPr lang="en-US" sz="11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1100" dirty="0" err="1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não</a:t>
            </a:r>
            <a:r>
              <a:rPr lang="en-US" sz="11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1100" dirty="0" err="1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ao</a:t>
            </a:r>
            <a:r>
              <a:rPr lang="en-US" sz="11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 vermicomposto</a:t>
            </a:r>
            <a:endParaRPr lang="en-US" sz="1100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99500" y="3522394"/>
            <a:ext cx="19816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Produção</a:t>
            </a:r>
            <a:r>
              <a:rPr lang="en-US" sz="11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 de </a:t>
            </a:r>
            <a:r>
              <a:rPr lang="en-US" sz="1100" dirty="0" err="1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Cultura</a:t>
            </a:r>
            <a:endParaRPr lang="en-US" sz="1100" dirty="0" smtClean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c</a:t>
            </a:r>
            <a:r>
              <a:rPr lang="en-US" sz="11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om </a:t>
            </a:r>
            <a:r>
              <a:rPr lang="en-US" sz="1100" dirty="0" err="1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recursos</a:t>
            </a:r>
            <a:r>
              <a:rPr lang="en-US" sz="11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1100" dirty="0" err="1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aos</a:t>
            </a:r>
            <a:r>
              <a:rPr lang="en-US" sz="11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1100" dirty="0" err="1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produtos</a:t>
            </a:r>
            <a:endParaRPr lang="en-US" sz="1100" dirty="0" smtClean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e</a:t>
            </a:r>
            <a:r>
              <a:rPr lang="en-US" sz="11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1100" dirty="0" err="1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subprodutos</a:t>
            </a:r>
            <a:r>
              <a:rPr lang="en-US" sz="11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 da 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vermicompostagem</a:t>
            </a:r>
            <a:endParaRPr lang="en-US" sz="1100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651597" y="2320003"/>
            <a:ext cx="18181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Tratamento</a:t>
            </a:r>
            <a:r>
              <a:rPr lang="en-US" sz="11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 de </a:t>
            </a:r>
            <a:r>
              <a:rPr lang="en-US" sz="1100" dirty="0" err="1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Afluentes</a:t>
            </a:r>
            <a:endParaRPr lang="en-US" sz="1100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71925" y="2299136"/>
            <a:ext cx="15392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Produção</a:t>
            </a:r>
            <a:r>
              <a:rPr lang="en-US" sz="11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 de </a:t>
            </a:r>
            <a:r>
              <a:rPr lang="en-US" sz="1100" dirty="0" err="1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Cultura</a:t>
            </a:r>
            <a:endParaRPr lang="en-US" sz="1100" dirty="0" smtClean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125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9</a:t>
            </a:fld>
            <a:endParaRPr lang="en" dirty="0"/>
          </a:p>
        </p:txBody>
      </p:sp>
      <p:sp>
        <p:nvSpPr>
          <p:cNvPr id="126" name="Shape 126"/>
          <p:cNvSpPr txBox="1">
            <a:spLocks noGrp="1"/>
          </p:cNvSpPr>
          <p:nvPr>
            <p:ph type="ctrTitle" idx="4294967295"/>
          </p:nvPr>
        </p:nvSpPr>
        <p:spPr>
          <a:xfrm>
            <a:off x="255639" y="1671484"/>
            <a:ext cx="5650578" cy="51154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BR" sz="2400" dirty="0">
                <a:solidFill>
                  <a:srgbClr val="FFA800"/>
                </a:solidFill>
              </a:rPr>
              <a:t>Vermitecnologia</a:t>
            </a:r>
            <a:endParaRPr lang="en" sz="2400" dirty="0">
              <a:solidFill>
                <a:srgbClr val="FFA800"/>
              </a:solidFill>
            </a:endParaRPr>
          </a:p>
        </p:txBody>
      </p:sp>
      <p:sp>
        <p:nvSpPr>
          <p:cNvPr id="127" name="Shape 127"/>
          <p:cNvSpPr txBox="1">
            <a:spLocks noGrp="1"/>
          </p:cNvSpPr>
          <p:nvPr>
            <p:ph type="subTitle" idx="4294967295"/>
          </p:nvPr>
        </p:nvSpPr>
        <p:spPr>
          <a:xfrm>
            <a:off x="1681315" y="2099596"/>
            <a:ext cx="6594475" cy="16446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1600" dirty="0">
                <a:solidFill>
                  <a:srgbClr val="FFFFFF"/>
                </a:solidFill>
              </a:rPr>
              <a:t>Ramo da Engenharia Ambiental que contempla conceitos da ecologia, biologia, taxonomia </a:t>
            </a:r>
            <a:r>
              <a:rPr lang="pt-BR" sz="1600" dirty="0" smtClean="0">
                <a:solidFill>
                  <a:srgbClr val="FFFFFF"/>
                </a:solidFill>
              </a:rPr>
              <a:t>de minhocas </a:t>
            </a:r>
            <a:r>
              <a:rPr lang="pt-BR" sz="1600" dirty="0">
                <a:solidFill>
                  <a:srgbClr val="FFFFFF"/>
                </a:solidFill>
              </a:rPr>
              <a:t>incluindo seu estudo </a:t>
            </a:r>
            <a:r>
              <a:rPr lang="pt-BR" sz="1600" dirty="0" smtClean="0">
                <a:solidFill>
                  <a:srgbClr val="FFFFFF"/>
                </a:solidFill>
              </a:rPr>
              <a:t>filogenético, toxicológico, </a:t>
            </a:r>
            <a:r>
              <a:rPr lang="pt-BR" sz="1600" dirty="0">
                <a:solidFill>
                  <a:srgbClr val="FFFFFF"/>
                </a:solidFill>
              </a:rPr>
              <a:t>morfológico </a:t>
            </a:r>
            <a:r>
              <a:rPr lang="pt-BR" sz="1600" dirty="0" smtClean="0">
                <a:solidFill>
                  <a:srgbClr val="FFFFFF"/>
                </a:solidFill>
              </a:rPr>
              <a:t>e comportamental.</a:t>
            </a:r>
            <a:endParaRPr lang="pt-BR" sz="1600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endParaRPr lang="pt-BR" sz="1600" b="1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b="1" dirty="0">
                <a:solidFill>
                  <a:srgbClr val="FFFFFF"/>
                </a:solidFill>
              </a:rPr>
              <a:t>Vermicompostagem, um dos 6 ramos da </a:t>
            </a:r>
            <a:r>
              <a:rPr lang="pt-BR" sz="1600" b="1" dirty="0" err="1">
                <a:solidFill>
                  <a:srgbClr val="FFFFFF"/>
                </a:solidFill>
              </a:rPr>
              <a:t>vermitecnologia</a:t>
            </a:r>
            <a:r>
              <a:rPr lang="pt-BR" sz="1600" b="1" dirty="0">
                <a:solidFill>
                  <a:srgbClr val="FFFFFF"/>
                </a:solidFill>
              </a:rPr>
              <a:t>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endParaRPr lang="en" sz="16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14"/>
    </mc:Choice>
    <mc:Fallback xmlns="">
      <p:transition spd="slow" advTm="31914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"/>
</p:tagLst>
</file>

<file path=ppt/theme/theme1.xml><?xml version="1.0" encoding="utf-8"?>
<a:theme xmlns:a="http://schemas.openxmlformats.org/drawingml/2006/main" name="Emilia">
  <a:themeElements>
    <a:clrScheme name="Nonda Theme">
      <a:dk1>
        <a:srgbClr val="2C483B"/>
      </a:dk1>
      <a:lt1>
        <a:srgbClr val="FFFFFF"/>
      </a:lt1>
      <a:dk2>
        <a:srgbClr val="2C9B4C"/>
      </a:dk2>
      <a:lt2>
        <a:srgbClr val="CCCCCC"/>
      </a:lt2>
      <a:accent1>
        <a:srgbClr val="FDE563"/>
      </a:accent1>
      <a:accent2>
        <a:srgbClr val="FECE45"/>
      </a:accent2>
      <a:accent3>
        <a:srgbClr val="F48F18"/>
      </a:accent3>
      <a:accent4>
        <a:srgbClr val="57A7B5"/>
      </a:accent4>
      <a:accent5>
        <a:srgbClr val="EB7F86"/>
      </a:accent5>
      <a:accent6>
        <a:srgbClr val="D17D8F"/>
      </a:accent6>
      <a:hlink>
        <a:srgbClr val="3F58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milia" id="{A3133D78-5049-4647-941D-98F19785EE44}" vid="{9368ECE5-74E9-6945-966A-31F0731FE31E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1760</TotalTime>
  <Words>1012</Words>
  <Application>Microsoft Macintosh PowerPoint</Application>
  <PresentationFormat>On-screen Show (16:9)</PresentationFormat>
  <Paragraphs>374</Paragraphs>
  <Slides>47</Slides>
  <Notes>47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Merriweather</vt:lpstr>
      <vt:lpstr>Open Sans</vt:lpstr>
      <vt:lpstr>Arial</vt:lpstr>
      <vt:lpstr>Emilia</vt:lpstr>
      <vt:lpstr>Nonda: Serious Game na Educação de Resíduos Sólidos Urbanos através da Vermitecnologia</vt:lpstr>
      <vt:lpstr>Sumário</vt:lpstr>
      <vt:lpstr>Problemática</vt:lpstr>
      <vt:lpstr>+76mi toneladas de Resíduos Sólidos Urbanos (RSU) em 2013.</vt:lpstr>
      <vt:lpstr>Motivação</vt:lpstr>
      <vt:lpstr>58,4% corretamente   41,6% incorretamente (lixões) </vt:lpstr>
      <vt:lpstr>Fundamentação Teórica</vt:lpstr>
      <vt:lpstr>Vermitecnologia</vt:lpstr>
      <vt:lpstr>Vermitecnologia</vt:lpstr>
      <vt:lpstr>PowerPoint Presentation</vt:lpstr>
      <vt:lpstr>PowerPoint Presentation</vt:lpstr>
      <vt:lpstr>Serious Game</vt:lpstr>
      <vt:lpstr>Serious Game</vt:lpstr>
      <vt:lpstr>Serious Game</vt:lpstr>
      <vt:lpstr>Serious Game</vt:lpstr>
      <vt:lpstr>Serious Game</vt:lpstr>
      <vt:lpstr>Objetivo</vt:lpstr>
      <vt:lpstr>Tecnologias e Ferramentas</vt:lpstr>
      <vt:lpstr>Materiais e Métodos</vt:lpstr>
      <vt:lpstr>Scrum Solo</vt:lpstr>
      <vt:lpstr>Scrum Solo - Cronograma</vt:lpstr>
      <vt:lpstr>Scrum Solo - Cronograma</vt:lpstr>
      <vt:lpstr>MVC</vt:lpstr>
      <vt:lpstr>PowerPoint Presentation</vt:lpstr>
      <vt:lpstr>Apresentação do Jogo</vt:lpstr>
      <vt:lpstr>Informações sobre o Jogo Nonda</vt:lpstr>
      <vt:lpstr>Game Design</vt:lpstr>
      <vt:lpstr>Arte</vt:lpstr>
      <vt:lpstr>Arte</vt:lpstr>
      <vt:lpstr>Personagem</vt:lpstr>
      <vt:lpstr>Controle</vt:lpstr>
      <vt:lpstr>Predadores</vt:lpstr>
      <vt:lpstr>Predadores</vt:lpstr>
      <vt:lpstr>Predadores</vt:lpstr>
      <vt:lpstr>Itens Coletáveis</vt:lpstr>
      <vt:lpstr>Itens Coletáveis</vt:lpstr>
      <vt:lpstr>Level Design</vt:lpstr>
      <vt:lpstr>Interface HUD</vt:lpstr>
      <vt:lpstr>Storyboard</vt:lpstr>
      <vt:lpstr>Storyboard</vt:lpstr>
      <vt:lpstr>Quiz</vt:lpstr>
      <vt:lpstr>Quiz</vt:lpstr>
      <vt:lpstr>Gameplay</vt:lpstr>
      <vt:lpstr>Link para Download</vt:lpstr>
      <vt:lpstr>Projetos Similares</vt:lpstr>
      <vt:lpstr>Conclusão</vt:lpstr>
      <vt:lpstr>Muito Obrigado!</vt:lpstr>
    </vt:vector>
  </TitlesOfParts>
  <Manager/>
  <Company/>
  <LinksUpToDate>false</LinksUpToDate>
  <SharedDoc>false</SharedDoc>
  <HyperlinkBase/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Nonda: Serious Game na Educação de Resíduos Sólidos Urbanos através da Vermitecnologia</dc:title>
  <dc:subject>Trabalho Conclusão de Curso, TCC, Slides, UTFPR, Nonda, UTFPR-CP</dc:subject>
  <dc:creator>Elias de Moraes Fernandes</dc:creator>
  <cp:keywords>Educational, Educação, Serious Games, Mobile</cp:keywords>
  <dc:description/>
  <cp:lastModifiedBy>Elias Fernandes</cp:lastModifiedBy>
  <cp:revision>149</cp:revision>
  <dcterms:modified xsi:type="dcterms:W3CDTF">2016-11-14T14:34:40Z</dcterms:modified>
  <cp:category>Educational, Educação, Serious Games, </cp:category>
</cp:coreProperties>
</file>